
<file path=[Content_Types].xml><?xml version="1.0" encoding="utf-8"?>
<Types xmlns="http://schemas.openxmlformats.org/package/2006/content-types">
  <Override PartName="/ppt/charts/style15.xml" ContentType="application/vnd.ms-office.chartstyl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charts/colors6.xml" ContentType="application/vnd.ms-office.chartcolor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harts/chart17.xml" ContentType="application/vnd.openxmlformats-officedocument.drawingml.chart+xml"/>
  <Override PartName="/ppt/charts/colors16.xml" ContentType="application/vnd.ms-office.chartcolorstyle+xml"/>
  <Override PartName="/ppt/charts/style11.xml" ContentType="application/vnd.ms-office.chartstyl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charts/chart13.xml" ContentType="application/vnd.openxmlformats-officedocument.drawingml.chart+xml"/>
  <Override PartName="/ppt/charts/colors2.xml" ContentType="application/vnd.ms-office.chartcolorstyl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charts/chart22.xml" ContentType="application/vnd.openxmlformats-officedocument.drawingml.chart+xml"/>
  <Override PartName="/docProps/custom.xml" ContentType="application/vnd.openxmlformats-officedocument.custom-properties+xml"/>
  <Override PartName="/ppt/charts/colors12.xml" ContentType="application/vnd.ms-office.chartcolorstyle+xml"/>
  <Override PartName="/ppt/charts/colors21.xml" ContentType="application/vnd.ms-office.chartcolorstyle+xml"/>
  <Override PartName="/ppt/charts/chart7.xml" ContentType="application/vnd.openxmlformats-officedocument.drawingml.chart+xml"/>
  <Override PartName="/ppt/charts/chart20.xml" ContentType="application/vnd.openxmlformats-officedocument.drawingml.chart+xml"/>
  <Override PartName="/ppt/charts/style7.xml" ContentType="application/vnd.ms-office.chartstyle+xml"/>
  <Override PartName="/ppt/charts/colors10.xml" ContentType="application/vnd.ms-office.chartcolorstyle+xml"/>
  <Override PartName="/ppt/charts/style9.xml" ContentType="application/vnd.ms-office.chartstyle+xml"/>
  <Override PartName="/ppt/charts/chart3.xml" ContentType="application/vnd.openxmlformats-officedocument.drawingml.chart+xml"/>
  <Override PartName="/ppt/charts/chart5.xml" ContentType="application/vnd.openxmlformats-officedocument.drawingml.chart+xml"/>
  <Override PartName="/ppt/charts/style5.xml" ContentType="application/vnd.ms-office.chartstyle+xml"/>
  <Override PartName="/ppt/charts/style18.xml" ContentType="application/vnd.ms-office.chartstyl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style3.xml" ContentType="application/vnd.ms-office.chartstyle+xml"/>
  <Override PartName="/ppt/charts/style16.xml" ContentType="application/vnd.ms-office.chartstyl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charts/style1.xml" ContentType="application/vnd.ms-office.chartstyle+xml"/>
  <Override PartName="/ppt/charts/style14.xml" ContentType="application/vnd.ms-office.chartstyle+xml"/>
  <Override PartName="/ppt/charts/colors9.xml" ContentType="application/vnd.ms-office.chartcolor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harts/chart18.xml" ContentType="application/vnd.openxmlformats-officedocument.drawingml.chart+xml"/>
  <Override PartName="/ppt/charts/colors19.xml" ContentType="application/vnd.ms-office.chartcolorstyle+xml"/>
  <Override PartName="/ppt/charts/colors7.xml" ContentType="application/vnd.ms-office.chartcolorstyle+xml"/>
  <Override PartName="/ppt/charts/colors17.xml" ContentType="application/vnd.ms-office.chartcolorstyle+xml"/>
  <Override PartName="/ppt/charts/style12.xml" ContentType="application/vnd.ms-office.chartstyle+xml"/>
  <Override PartName="/ppt/charts/style21.xml" ContentType="application/vnd.ms-office.chart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charts/chart16.xml" ContentType="application/vnd.openxmlformats-officedocument.drawingml.chart+xml"/>
  <Override PartName="/ppt/charts/colors5.xml" ContentType="application/vnd.ms-office.chartcolorstyle+xml"/>
  <Override PartName="/ppt/charts/colors15.xml" ContentType="application/vnd.ms-office.chartcolorstyle+xml"/>
  <Override PartName="/ppt/charts/style10.xml" ContentType="application/vnd.ms-office.chart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charts/chart14.xml" ContentType="application/vnd.openxmlformats-officedocument.drawingml.chart+xml"/>
  <Override PartName="/ppt/charts/chart23.xml" ContentType="application/vnd.openxmlformats-officedocument.drawingml.chart+xml"/>
  <Override PartName="/docProps/app.xml" ContentType="application/vnd.openxmlformats-officedocument.extended-properties+xml"/>
  <Override PartName="/ppt/charts/colors3.xml" ContentType="application/vnd.ms-office.chartcolorstyle+xml"/>
  <Override PartName="/ppt/charts/colors13.xml" ContentType="application/vnd.ms-office.chartcolorstyle+xml"/>
  <Override PartName="/ppt/slides/slide11.xml" ContentType="application/vnd.openxmlformats-officedocument.presentationml.slide+xml"/>
  <Override PartName="/ppt/slides/slide20.xml" ContentType="application/vnd.openxmlformats-officedocument.presentationml.slide+xml"/>
  <Override PartName="/ppt/charts/chart8.xml" ContentType="application/vnd.openxmlformats-officedocument.drawingml.chart+xml"/>
  <Override PartName="/ppt/charts/chart12.xml" ContentType="application/vnd.openxmlformats-officedocument.drawingml.chart+xml"/>
  <Override PartName="/ppt/charts/chart21.xml" ContentType="application/vnd.openxmlformats-officedocument.drawingml.chart+xml"/>
  <Override PartName="/ppt/charts/colors1.xml" ContentType="application/vnd.ms-office.chartcolorstyle+xml"/>
  <Override PartName="/ppt/charts/colors11.xml" ContentType="application/vnd.ms-office.chartcolorstyle+xml"/>
  <Override PartName="/ppt/slideLayouts/slideLayout10.xml" ContentType="application/vnd.openxmlformats-officedocument.presentationml.slideLayout+xml"/>
  <Override PartName="/ppt/charts/chart6.xml" ContentType="application/vnd.openxmlformats-officedocument.drawingml.chart+xml"/>
  <Override PartName="/ppt/charts/chart10.xml" ContentType="application/vnd.openxmlformats-officedocument.drawingml.chart+xml"/>
  <Override PartName="/ppt/charts/colors20.xml" ContentType="application/vnd.ms-office.chartcolorstyle+xml"/>
  <Override PartName="/ppt/charts/style8.xml" ContentType="application/vnd.ms-office.chartstyle+xml"/>
  <Override PartName="/ppt/charts/chart4.xml" ContentType="application/vnd.openxmlformats-officedocument.drawingml.chart+xml"/>
  <Override PartName="/ppt/charts/style19.xml" ContentType="application/vnd.ms-office.chartstyle+xml"/>
  <Override PartName="/ppt/charts/style6.xml" ContentType="application/vnd.ms-office.chartstyle+xml"/>
  <Override PartName="/ppt/slides/slide8.xml" ContentType="application/vnd.openxmlformats-officedocument.presentationml.slide+xml"/>
  <Override PartName="/ppt/handoutMasters/handoutMaster1.xml" ContentType="application/vnd.openxmlformats-officedocument.presentationml.handoutMaster+xml"/>
  <Override PartName="/ppt/charts/chart2.xml" ContentType="application/vnd.openxmlformats-officedocument.drawingml.chart+xml"/>
  <Override PartName="/docProps/core.xml" ContentType="application/vnd.openxmlformats-package.core-properties+xml"/>
  <Override PartName="/ppt/charts/style17.xml" ContentType="application/vnd.ms-office.chartstyle+xml"/>
  <Override PartName="/ppt/charts/style4.xml" ContentType="application/vnd.ms-office.chartstyle+xml"/>
  <Override PartName="/ppt/slides/slide6.xml" ContentType="application/vnd.openxmlformats-officedocument.presentationml.slide+xml"/>
  <Override PartName="/ppt/slideLayouts/slideLayout8.xml" ContentType="application/vnd.openxmlformats-officedocument.presentationml.slideLayout+xml"/>
  <Override PartName="/ppt/charts/style2.xml" ContentType="application/vnd.ms-office.chartstyle+xml"/>
  <Override PartName="/ppt/charts/colors8.xml" ContentType="application/vnd.ms-office.chartcolorstyl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charts/chart19.xml" ContentType="application/vnd.openxmlformats-officedocument.drawingml.chart+xml"/>
  <Override PartName="/ppt/charts/style13.xml" ContentType="application/vnd.ms-office.chartstyle+xml"/>
  <Override PartName="/ppt/charts/colors18.xml" ContentType="application/vnd.ms-office.chartcolorstyle+xml"/>
  <Override PartName="/ppt/slides/slide2.xml" ContentType="application/vnd.openxmlformats-officedocument.presentationml.slide+xml"/>
  <Override PartName="/ppt/slides/slide16.xml" ContentType="application/vnd.openxmlformats-officedocument.presentationml.slide+xml"/>
  <Override PartName="/ppt/charts/colors4.xml" ContentType="application/vnd.ms-office.chartcolorstyle+xml"/>
  <Override PartName="/ppt/charts/style20.xml" ContentType="application/vnd.ms-office.chartstyle+xml"/>
  <Default Extension="rels" ContentType="application/vnd.openxmlformats-package.relationships+xml"/>
  <Override PartName="/ppt/slides/slide23.xml" ContentType="application/vnd.openxmlformats-officedocument.presentationml.slide+xml"/>
  <Override PartName="/ppt/charts/chart15.xml" ContentType="application/vnd.openxmlformats-officedocument.drawingml.chart+xml"/>
  <Override PartName="/ppt/charts/colors14.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12" r:id="rId2"/>
  </p:sldMasterIdLst>
  <p:notesMasterIdLst>
    <p:notesMasterId r:id="rId29"/>
  </p:notesMasterIdLst>
  <p:handoutMasterIdLst>
    <p:handoutMasterId r:id="rId30"/>
  </p:handoutMasterIdLst>
  <p:sldIdLst>
    <p:sldId id="256" r:id="rId3"/>
    <p:sldId id="265" r:id="rId4"/>
    <p:sldId id="282" r:id="rId5"/>
    <p:sldId id="283" r:id="rId6"/>
    <p:sldId id="257" r:id="rId7"/>
    <p:sldId id="258" r:id="rId8"/>
    <p:sldId id="281" r:id="rId9"/>
    <p:sldId id="271" r:id="rId10"/>
    <p:sldId id="279" r:id="rId11"/>
    <p:sldId id="280" r:id="rId12"/>
    <p:sldId id="259" r:id="rId13"/>
    <p:sldId id="267" r:id="rId14"/>
    <p:sldId id="275" r:id="rId15"/>
    <p:sldId id="268" r:id="rId16"/>
    <p:sldId id="269" r:id="rId17"/>
    <p:sldId id="276" r:id="rId18"/>
    <p:sldId id="277" r:id="rId19"/>
    <p:sldId id="260" r:id="rId20"/>
    <p:sldId id="261" r:id="rId21"/>
    <p:sldId id="262" r:id="rId22"/>
    <p:sldId id="263" r:id="rId23"/>
    <p:sldId id="264" r:id="rId24"/>
    <p:sldId id="270" r:id="rId25"/>
    <p:sldId id="272" r:id="rId26"/>
    <p:sldId id="273" r:id="rId27"/>
    <p:sldId id="274" r:id="rId28"/>
  </p:sldIdLst>
  <p:sldSz cx="12188825"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39" userDrawn="1">
          <p15:clr>
            <a:srgbClr val="A4A3A4"/>
          </p15:clr>
        </p15:guide>
      </p15:sldGuideLst>
    </p:ext>
    <p:ext uri="{2D200454-40CA-4A62-9FC3-DE9A4176ACB9}">
      <p15:notesGuideLst xmlns=""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6E25E649-3F16-4E02-A733-19D2CDBF48F0}">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p:cViewPr>
        <p:scale>
          <a:sx n="60" d="100"/>
          <a:sy n="60" d="100"/>
        </p:scale>
        <p:origin x="-1206" y="-708"/>
      </p:cViewPr>
      <p:guideLst>
        <p:guide orient="horz" pos="2160"/>
        <p:guide pos="3839"/>
      </p:guideLst>
    </p:cSldViewPr>
  </p:slideViewPr>
  <p:notesTextViewPr>
    <p:cViewPr>
      <p:scale>
        <a:sx n="100" d="100"/>
        <a:sy n="100" d="100"/>
      </p:scale>
      <p:origin x="0" y="0"/>
    </p:cViewPr>
  </p:notesTextViewPr>
  <p:notesViewPr>
    <p:cSldViewPr showGuides="1">
      <p:cViewPr varScale="1">
        <p:scale>
          <a:sx n="63" d="100"/>
          <a:sy n="63" d="100"/>
        </p:scale>
        <p:origin x="1986" y="108"/>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admin\Desktop\anual%202014\date_prezentare.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C:\Users\admin\Desktop\anual%202014\date_prezentare.xlsx" TargetMode="External"/></Relationships>
</file>

<file path=ppt/charts/_rels/chart11.xml.rels><?xml version="1.0" encoding="UTF-8" standalone="yes"?>
<Relationships xmlns="http://schemas.openxmlformats.org/package/2006/relationships"><Relationship Id="rId3" Type="http://schemas.microsoft.com/office/2011/relationships/chartStyle" Target="style9.xml"/><Relationship Id="rId2" Type="http://schemas.microsoft.com/office/2011/relationships/chartColorStyle" Target="colors9.xml"/><Relationship Id="rId1" Type="http://schemas.openxmlformats.org/officeDocument/2006/relationships/oleObject" Target="file:///C:\Users\admin\Desktop\anual%202014\date_prezentare.xlsx" TargetMode="External"/></Relationships>
</file>

<file path=ppt/charts/_rels/chart12.xml.rels><?xml version="1.0" encoding="UTF-8" standalone="yes"?>
<Relationships xmlns="http://schemas.openxmlformats.org/package/2006/relationships"><Relationship Id="rId3" Type="http://schemas.microsoft.com/office/2011/relationships/chartStyle" Target="style10.xml"/><Relationship Id="rId2" Type="http://schemas.microsoft.com/office/2011/relationships/chartColorStyle" Target="colors10.xml"/><Relationship Id="rId1" Type="http://schemas.openxmlformats.org/officeDocument/2006/relationships/oleObject" Target="file:///C:\Users\admin\Desktop\anual%202014\date_prezentare.xlsx" TargetMode="External"/></Relationships>
</file>

<file path=ppt/charts/_rels/chart13.xml.rels><?xml version="1.0" encoding="UTF-8" standalone="yes"?>
<Relationships xmlns="http://schemas.openxmlformats.org/package/2006/relationships"><Relationship Id="rId3" Type="http://schemas.microsoft.com/office/2011/relationships/chartStyle" Target="style11.xml"/><Relationship Id="rId2" Type="http://schemas.microsoft.com/office/2011/relationships/chartColorStyle" Target="colors11.xml"/><Relationship Id="rId1" Type="http://schemas.openxmlformats.org/officeDocument/2006/relationships/oleObject" Target="file:///C:\Users\admin\Desktop\anual%202014\date_prezentare.xlsx" TargetMode="External"/></Relationships>
</file>

<file path=ppt/charts/_rels/chart14.xml.rels><?xml version="1.0" encoding="UTF-8" standalone="yes"?>
<Relationships xmlns="http://schemas.openxmlformats.org/package/2006/relationships"><Relationship Id="rId3" Type="http://schemas.microsoft.com/office/2011/relationships/chartStyle" Target="style12.xml"/><Relationship Id="rId2" Type="http://schemas.microsoft.com/office/2011/relationships/chartColorStyle" Target="colors12.xml"/><Relationship Id="rId1" Type="http://schemas.openxmlformats.org/officeDocument/2006/relationships/oleObject" Target="file:///C:\Users\admin\Desktop\anual%202014\date_prezentare.xlsx" TargetMode="External"/></Relationships>
</file>

<file path=ppt/charts/_rels/chart15.xml.rels><?xml version="1.0" encoding="UTF-8" standalone="yes"?>
<Relationships xmlns="http://schemas.openxmlformats.org/package/2006/relationships"><Relationship Id="rId3" Type="http://schemas.microsoft.com/office/2011/relationships/chartStyle" Target="style13.xml"/><Relationship Id="rId2" Type="http://schemas.microsoft.com/office/2011/relationships/chartColorStyle" Target="colors13.xml"/><Relationship Id="rId1" Type="http://schemas.openxmlformats.org/officeDocument/2006/relationships/oleObject" Target="file:///C:\Users\admin\Desktop\anual%202014\date_prezentare.xlsx" TargetMode="External"/></Relationships>
</file>

<file path=ppt/charts/_rels/chart16.xml.rels><?xml version="1.0" encoding="UTF-8" standalone="yes"?>
<Relationships xmlns="http://schemas.openxmlformats.org/package/2006/relationships"><Relationship Id="rId3" Type="http://schemas.microsoft.com/office/2011/relationships/chartStyle" Target="style14.xml"/><Relationship Id="rId2" Type="http://schemas.microsoft.com/office/2011/relationships/chartColorStyle" Target="colors14.xml"/><Relationship Id="rId1" Type="http://schemas.openxmlformats.org/officeDocument/2006/relationships/oleObject" Target="file:///C:\Users\admin\Desktop\anual%202014\date_prezentare.xlsx" TargetMode="External"/></Relationships>
</file>

<file path=ppt/charts/_rels/chart17.xml.rels><?xml version="1.0" encoding="UTF-8" standalone="yes"?>
<Relationships xmlns="http://schemas.openxmlformats.org/package/2006/relationships"><Relationship Id="rId3" Type="http://schemas.microsoft.com/office/2011/relationships/chartStyle" Target="style15.xml"/><Relationship Id="rId2" Type="http://schemas.microsoft.com/office/2011/relationships/chartColorStyle" Target="colors15.xml"/><Relationship Id="rId1" Type="http://schemas.openxmlformats.org/officeDocument/2006/relationships/oleObject" Target="file:///C:\Users\admin\Desktop\noiembrie%202014\date_prezentare%20_noiem.xlsx" TargetMode="External"/></Relationships>
</file>

<file path=ppt/charts/_rels/chart18.xml.rels><?xml version="1.0" encoding="UTF-8" standalone="yes"?>
<Relationships xmlns="http://schemas.openxmlformats.org/package/2006/relationships"><Relationship Id="rId3" Type="http://schemas.microsoft.com/office/2011/relationships/chartStyle" Target="style16.xml"/><Relationship Id="rId2" Type="http://schemas.microsoft.com/office/2011/relationships/chartColorStyle" Target="colors16.xml"/><Relationship Id="rId1" Type="http://schemas.openxmlformats.org/officeDocument/2006/relationships/oleObject" Target="file:///C:\Users\admin\Desktop\anual%202014\date_prezentare.xlsx" TargetMode="External"/></Relationships>
</file>

<file path=ppt/charts/_rels/chart19.xml.rels><?xml version="1.0" encoding="UTF-8" standalone="yes"?>
<Relationships xmlns="http://schemas.openxmlformats.org/package/2006/relationships"><Relationship Id="rId3" Type="http://schemas.microsoft.com/office/2011/relationships/chartStyle" Target="style17.xml"/><Relationship Id="rId2" Type="http://schemas.microsoft.com/office/2011/relationships/chartColorStyle" Target="colors17.xml"/><Relationship Id="rId1" Type="http://schemas.openxmlformats.org/officeDocument/2006/relationships/oleObject" Target="file:///C:\Users\admin\Desktop\anual%202014\date_prezentare.xlsx" TargetMode="External"/></Relationships>
</file>

<file path=ppt/charts/_rels/chart2.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file:///C:\Users\admin\Desktop\anual%202014\date_prezentare.xlsx" TargetMode="External"/></Relationships>
</file>

<file path=ppt/charts/_rels/chart20.xml.rels><?xml version="1.0" encoding="UTF-8" standalone="yes"?>
<Relationships xmlns="http://schemas.openxmlformats.org/package/2006/relationships"><Relationship Id="rId3" Type="http://schemas.microsoft.com/office/2011/relationships/chartStyle" Target="style18.xml"/><Relationship Id="rId2" Type="http://schemas.microsoft.com/office/2011/relationships/chartColorStyle" Target="colors18.xml"/><Relationship Id="rId1" Type="http://schemas.openxmlformats.org/officeDocument/2006/relationships/oleObject" Target="file:///C:\Users\admin\Desktop\anual%202014\date_prezentare.xlsx" TargetMode="External"/></Relationships>
</file>

<file path=ppt/charts/_rels/chart21.xml.rels><?xml version="1.0" encoding="UTF-8" standalone="yes"?>
<Relationships xmlns="http://schemas.openxmlformats.org/package/2006/relationships"><Relationship Id="rId3" Type="http://schemas.microsoft.com/office/2011/relationships/chartStyle" Target="style19.xml"/><Relationship Id="rId2" Type="http://schemas.microsoft.com/office/2011/relationships/chartColorStyle" Target="colors19.xml"/><Relationship Id="rId1" Type="http://schemas.openxmlformats.org/officeDocument/2006/relationships/oleObject" Target="file:///C:\Users\admin\Desktop\anual%202014\date_prezentare.xlsx" TargetMode="External"/></Relationships>
</file>

<file path=ppt/charts/_rels/chart22.xml.rels><?xml version="1.0" encoding="UTF-8" standalone="yes"?>
<Relationships xmlns="http://schemas.openxmlformats.org/package/2006/relationships"><Relationship Id="rId3" Type="http://schemas.microsoft.com/office/2011/relationships/chartStyle" Target="style20.xml"/><Relationship Id="rId2" Type="http://schemas.microsoft.com/office/2011/relationships/chartColorStyle" Target="colors20.xml"/><Relationship Id="rId1" Type="http://schemas.openxmlformats.org/officeDocument/2006/relationships/oleObject" Target="file:///C:\Users\admin\Desktop\anual%202014\date_prezentare.xlsx" TargetMode="External"/></Relationships>
</file>

<file path=ppt/charts/_rels/chart23.xml.rels><?xml version="1.0" encoding="UTF-8" standalone="yes"?>
<Relationships xmlns="http://schemas.openxmlformats.org/package/2006/relationships"><Relationship Id="rId3" Type="http://schemas.microsoft.com/office/2011/relationships/chartStyle" Target="style21.xml"/><Relationship Id="rId2" Type="http://schemas.microsoft.com/office/2011/relationships/chartColorStyle" Target="colors21.xml"/><Relationship Id="rId1" Type="http://schemas.openxmlformats.org/officeDocument/2006/relationships/oleObject" Target="file:///C:\Users\admin\Desktop\anual%202014\date_prezentare.xlsx" TargetMode="External"/></Relationships>
</file>

<file path=ppt/charts/_rels/chart3.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oleObject" Target="file:///C:\Users\admin\Desktop\anual%202014\date_prezentare.xlsx" TargetMode="External"/></Relationships>
</file>

<file path=ppt/charts/_rels/chart4.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oleObject" Target="file:///C:\Users\admin\Desktop\anual%202014\date_prezentare.xlsx" TargetMode="External"/></Relationships>
</file>

<file path=ppt/charts/_rels/chart5.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oleObject" Target="file:///C:\Users\admin\Desktop\anual%202014\date_prezentare.xlsx" TargetMode="External"/></Relationships>
</file>

<file path=ppt/charts/_rels/chart6.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oleObject" Target="file:///C:\Users\admin\Desktop\anual%202014\date_prezentare.xlsx" TargetMode="External"/></Relationships>
</file>

<file path=ppt/charts/_rels/chart7.xml.rels><?xml version="1.0" encoding="UTF-8" standalone="yes"?>
<Relationships xmlns="http://schemas.openxmlformats.org/package/2006/relationships"><Relationship Id="rId3" Type="http://schemas.microsoft.com/office/2011/relationships/chartStyle" Target="style6.xml"/><Relationship Id="rId2" Type="http://schemas.microsoft.com/office/2011/relationships/chartColorStyle" Target="colors6.xml"/><Relationship Id="rId1" Type="http://schemas.openxmlformats.org/officeDocument/2006/relationships/oleObject" Target="file:///C:\Users\admin\Desktop\anual%202014\date_prezentare.xlsx" TargetMode="External"/></Relationships>
</file>

<file path=ppt/charts/_rels/chart8.xml.rels><?xml version="1.0" encoding="UTF-8" standalone="yes"?>
<Relationships xmlns="http://schemas.openxmlformats.org/package/2006/relationships"><Relationship Id="rId3" Type="http://schemas.microsoft.com/office/2011/relationships/chartStyle" Target="style7.xml"/><Relationship Id="rId2" Type="http://schemas.microsoft.com/office/2011/relationships/chartColorStyle" Target="colors7.xml"/><Relationship Id="rId1" Type="http://schemas.openxmlformats.org/officeDocument/2006/relationships/oleObject" Target="file:///C:\Users\admin\Desktop\anual%202014\date_prezentare.xlsx" TargetMode="External"/></Relationships>
</file>

<file path=ppt/charts/_rels/chart9.xml.rels><?xml version="1.0" encoding="UTF-8" standalone="yes"?>
<Relationships xmlns="http://schemas.openxmlformats.org/package/2006/relationships"><Relationship Id="rId3" Type="http://schemas.microsoft.com/office/2011/relationships/chartStyle" Target="style8.xml"/><Relationship Id="rId2" Type="http://schemas.microsoft.com/office/2011/relationships/chartColorStyle" Target="colors8.xml"/><Relationship Id="rId1" Type="http://schemas.openxmlformats.org/officeDocument/2006/relationships/oleObject" Target="file:///C:\Users\admin\Desktop\anual%202014\date_prezentar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plotArea>
      <c:layout>
        <c:manualLayout>
          <c:layoutTarget val="inner"/>
          <c:xMode val="edge"/>
          <c:yMode val="edge"/>
          <c:x val="8.3564877666154017E-2"/>
          <c:y val="4.6624746874202268E-2"/>
          <c:w val="0.89052569534205439"/>
          <c:h val="0.80719165350794864"/>
        </c:manualLayout>
      </c:layout>
      <c:barChart>
        <c:barDir val="col"/>
        <c:grouping val="clustered"/>
        <c:ser>
          <c:idx val="2"/>
          <c:order val="2"/>
          <c:tx>
            <c:strRef>
              <c:f>'1'!$A$6</c:f>
              <c:strCache>
                <c:ptCount val="1"/>
                <c:pt idx="0">
                  <c:v>Balanța comercială</c:v>
                </c:pt>
              </c:strCache>
            </c:strRef>
          </c:tx>
          <c:spPr>
            <a:solidFill>
              <a:schemeClr val="accent4">
                <a:lumMod val="75000"/>
              </a:schemeClr>
            </a:solidFill>
          </c:spPr>
          <c:dLbls>
            <c:dLbl>
              <c:idx val="3"/>
              <c:layout>
                <c:manualLayout>
                  <c:x val="3.4672061675864493E-2"/>
                  <c:y val="-1.5581578530861345E-2"/>
                </c:manualLayout>
              </c:layout>
              <c:showVal val="1"/>
              <c:extLst>
                <c:ext xmlns:c15="http://schemas.microsoft.com/office/drawing/2012/chart" uri="{CE6537A1-D6FC-4f65-9D91-7224C49458BB}">
                  <c15:layout/>
                </c:ext>
              </c:extLst>
            </c:dLbl>
            <c:spPr>
              <a:noFill/>
              <a:ln>
                <a:noFill/>
              </a:ln>
              <a:effectLst/>
            </c:spPr>
            <c:showVal val="1"/>
            <c:extLst>
              <c:ext xmlns:c15="http://schemas.microsoft.com/office/drawing/2012/chart" uri="{CE6537A1-D6FC-4f65-9D91-7224C49458BB}">
                <c15:layout/>
                <c15:showLeaderLines val="0"/>
              </c:ext>
            </c:extLst>
          </c:dLbls>
          <c:cat>
            <c:numRef>
              <c:f>'1'!$B$3:$K$3</c:f>
              <c:numCache>
                <c:formatCode>General</c:formatCode>
                <c:ptCount val="10"/>
                <c:pt idx="0">
                  <c:v>2005</c:v>
                </c:pt>
                <c:pt idx="1">
                  <c:v>2006</c:v>
                </c:pt>
                <c:pt idx="2">
                  <c:v>2007</c:v>
                </c:pt>
                <c:pt idx="3">
                  <c:v>2008</c:v>
                </c:pt>
                <c:pt idx="4">
                  <c:v>2009</c:v>
                </c:pt>
                <c:pt idx="5">
                  <c:v>2010</c:v>
                </c:pt>
                <c:pt idx="6">
                  <c:v>2011</c:v>
                </c:pt>
                <c:pt idx="7">
                  <c:v>2012</c:v>
                </c:pt>
                <c:pt idx="8">
                  <c:v>2013</c:v>
                </c:pt>
                <c:pt idx="9">
                  <c:v>2014</c:v>
                </c:pt>
              </c:numCache>
            </c:numRef>
          </c:cat>
          <c:val>
            <c:numRef>
              <c:f>'1'!$B$6:$K$6</c:f>
              <c:numCache>
                <c:formatCode>0.0</c:formatCode>
                <c:ptCount val="10"/>
                <c:pt idx="0">
                  <c:v>303.14019999999999</c:v>
                </c:pt>
                <c:pt idx="1">
                  <c:v>147.68090000000001</c:v>
                </c:pt>
                <c:pt idx="2">
                  <c:v>40.296400000000013</c:v>
                </c:pt>
                <c:pt idx="3">
                  <c:v>-36.394500000000001</c:v>
                </c:pt>
                <c:pt idx="4">
                  <c:v>91.162699999999973</c:v>
                </c:pt>
                <c:pt idx="5">
                  <c:v>140.68880000000001</c:v>
                </c:pt>
                <c:pt idx="6">
                  <c:v>229.31849999999991</c:v>
                </c:pt>
                <c:pt idx="7">
                  <c:v>135.26030000000003</c:v>
                </c:pt>
                <c:pt idx="8">
                  <c:v>231.70000000000005</c:v>
                </c:pt>
                <c:pt idx="9">
                  <c:v>346.10000000000025</c:v>
                </c:pt>
              </c:numCache>
            </c:numRef>
          </c:val>
        </c:ser>
        <c:axId val="69576960"/>
        <c:axId val="69607424"/>
      </c:barChart>
      <c:lineChart>
        <c:grouping val="standard"/>
        <c:ser>
          <c:idx val="0"/>
          <c:order val="0"/>
          <c:tx>
            <c:strRef>
              <c:f>'1'!$A$4</c:f>
              <c:strCache>
                <c:ptCount val="1"/>
                <c:pt idx="0">
                  <c:v>Export</c:v>
                </c:pt>
              </c:strCache>
            </c:strRef>
          </c:tx>
          <c:dLbls>
            <c:spPr>
              <a:noFill/>
              <a:ln>
                <a:noFill/>
              </a:ln>
              <a:effectLst/>
            </c:spPr>
            <c:showVal val="1"/>
            <c:extLst>
              <c:ext xmlns:c15="http://schemas.microsoft.com/office/drawing/2012/chart" uri="{CE6537A1-D6FC-4f65-9D91-7224C49458BB}">
                <c15:layout/>
                <c15:showLeaderLines val="0"/>
              </c:ext>
            </c:extLst>
          </c:dLbls>
          <c:cat>
            <c:numRef>
              <c:f>'1'!$B$3:$K$3</c:f>
              <c:numCache>
                <c:formatCode>General</c:formatCode>
                <c:ptCount val="10"/>
                <c:pt idx="0">
                  <c:v>2005</c:v>
                </c:pt>
                <c:pt idx="1">
                  <c:v>2006</c:v>
                </c:pt>
                <c:pt idx="2">
                  <c:v>2007</c:v>
                </c:pt>
                <c:pt idx="3">
                  <c:v>2008</c:v>
                </c:pt>
                <c:pt idx="4">
                  <c:v>2009</c:v>
                </c:pt>
                <c:pt idx="5">
                  <c:v>2010</c:v>
                </c:pt>
                <c:pt idx="6">
                  <c:v>2011</c:v>
                </c:pt>
                <c:pt idx="7">
                  <c:v>2012</c:v>
                </c:pt>
                <c:pt idx="8">
                  <c:v>2013</c:v>
                </c:pt>
                <c:pt idx="9">
                  <c:v>2014</c:v>
                </c:pt>
              </c:numCache>
            </c:numRef>
          </c:cat>
          <c:val>
            <c:numRef>
              <c:f>'1'!$B$4:$K$4</c:f>
              <c:numCache>
                <c:formatCode>0.0</c:formatCode>
                <c:ptCount val="10"/>
                <c:pt idx="0">
                  <c:v>582.71519999999998</c:v>
                </c:pt>
                <c:pt idx="1">
                  <c:v>463.29280000000006</c:v>
                </c:pt>
                <c:pt idx="2">
                  <c:v>506.21070000000003</c:v>
                </c:pt>
                <c:pt idx="3">
                  <c:v>594.99599999999998</c:v>
                </c:pt>
                <c:pt idx="4">
                  <c:v>604.74569999999972</c:v>
                </c:pt>
                <c:pt idx="5">
                  <c:v>732.21100000000001</c:v>
                </c:pt>
                <c:pt idx="6">
                  <c:v>917.10309999999993</c:v>
                </c:pt>
                <c:pt idx="7">
                  <c:v>878.6</c:v>
                </c:pt>
                <c:pt idx="8">
                  <c:v>1015.5</c:v>
                </c:pt>
                <c:pt idx="9">
                  <c:v>1065.4000000000001</c:v>
                </c:pt>
              </c:numCache>
            </c:numRef>
          </c:val>
        </c:ser>
        <c:ser>
          <c:idx val="1"/>
          <c:order val="1"/>
          <c:tx>
            <c:strRef>
              <c:f>'1'!$A$5</c:f>
              <c:strCache>
                <c:ptCount val="1"/>
                <c:pt idx="0">
                  <c:v>Import</c:v>
                </c:pt>
              </c:strCache>
            </c:strRef>
          </c:tx>
          <c:dLbls>
            <c:spPr>
              <a:noFill/>
              <a:ln>
                <a:noFill/>
              </a:ln>
              <a:effectLst/>
            </c:spPr>
            <c:showVal val="1"/>
            <c:extLst>
              <c:ext xmlns:c15="http://schemas.microsoft.com/office/drawing/2012/chart" uri="{CE6537A1-D6FC-4f65-9D91-7224C49458BB}">
                <c15:layout/>
                <c15:showLeaderLines val="0"/>
              </c:ext>
            </c:extLst>
          </c:dLbls>
          <c:cat>
            <c:numRef>
              <c:f>'1'!$B$3:$K$3</c:f>
              <c:numCache>
                <c:formatCode>General</c:formatCode>
                <c:ptCount val="10"/>
                <c:pt idx="0">
                  <c:v>2005</c:v>
                </c:pt>
                <c:pt idx="1">
                  <c:v>2006</c:v>
                </c:pt>
                <c:pt idx="2">
                  <c:v>2007</c:v>
                </c:pt>
                <c:pt idx="3">
                  <c:v>2008</c:v>
                </c:pt>
                <c:pt idx="4">
                  <c:v>2009</c:v>
                </c:pt>
                <c:pt idx="5">
                  <c:v>2010</c:v>
                </c:pt>
                <c:pt idx="6">
                  <c:v>2011</c:v>
                </c:pt>
                <c:pt idx="7">
                  <c:v>2012</c:v>
                </c:pt>
                <c:pt idx="8">
                  <c:v>2013</c:v>
                </c:pt>
                <c:pt idx="9">
                  <c:v>2014</c:v>
                </c:pt>
              </c:numCache>
            </c:numRef>
          </c:cat>
          <c:val>
            <c:numRef>
              <c:f>'1'!$B$5:$K$5</c:f>
              <c:numCache>
                <c:formatCode>0.0</c:formatCode>
                <c:ptCount val="10"/>
                <c:pt idx="0">
                  <c:v>279.57499999999999</c:v>
                </c:pt>
                <c:pt idx="1">
                  <c:v>315.61190000000005</c:v>
                </c:pt>
                <c:pt idx="2">
                  <c:v>465.91430000000003</c:v>
                </c:pt>
                <c:pt idx="3">
                  <c:v>631.39049999999997</c:v>
                </c:pt>
                <c:pt idx="4">
                  <c:v>513.58299999999997</c:v>
                </c:pt>
                <c:pt idx="5">
                  <c:v>591.52219999999977</c:v>
                </c:pt>
                <c:pt idx="6">
                  <c:v>687.7846000000003</c:v>
                </c:pt>
                <c:pt idx="7">
                  <c:v>743.33969999999977</c:v>
                </c:pt>
                <c:pt idx="8">
                  <c:v>783.8</c:v>
                </c:pt>
                <c:pt idx="9">
                  <c:v>719.3</c:v>
                </c:pt>
              </c:numCache>
            </c:numRef>
          </c:val>
        </c:ser>
        <c:marker val="1"/>
        <c:axId val="69576960"/>
        <c:axId val="69607424"/>
      </c:lineChart>
      <c:catAx>
        <c:axId val="69576960"/>
        <c:scaling>
          <c:orientation val="minMax"/>
        </c:scaling>
        <c:axPos val="b"/>
        <c:numFmt formatCode="General" sourceLinked="1"/>
        <c:tickLblPos val="nextTo"/>
        <c:crossAx val="69607424"/>
        <c:crosses val="autoZero"/>
        <c:auto val="1"/>
        <c:lblAlgn val="ctr"/>
        <c:lblOffset val="100"/>
      </c:catAx>
      <c:valAx>
        <c:axId val="69607424"/>
        <c:scaling>
          <c:orientation val="minMax"/>
        </c:scaling>
        <c:axPos val="l"/>
        <c:majorGridlines/>
        <c:title>
          <c:tx>
            <c:rich>
              <a:bodyPr/>
              <a:lstStyle/>
              <a:p>
                <a:pPr>
                  <a:defRPr/>
                </a:pPr>
                <a:r>
                  <a:rPr lang="en-US"/>
                  <a:t>milioane USD</a:t>
                </a:r>
              </a:p>
            </c:rich>
          </c:tx>
          <c:layout/>
        </c:title>
        <c:numFmt formatCode="0.0" sourceLinked="1"/>
        <c:tickLblPos val="nextTo"/>
        <c:crossAx val="69576960"/>
        <c:crosses val="autoZero"/>
        <c:crossBetween val="between"/>
      </c:valAx>
    </c:plotArea>
    <c:legend>
      <c:legendPos val="b"/>
      <c:layout/>
      <c:spPr>
        <a:solidFill>
          <a:schemeClr val="lt1"/>
        </a:solidFill>
        <a:ln w="25400" cap="flat" cmpd="sng" algn="ctr">
          <a:solidFill>
            <a:schemeClr val="accent3"/>
          </a:solidFill>
          <a:prstDash val="solid"/>
        </a:ln>
        <a:effectLst/>
      </c:spPr>
    </c:legend>
    <c:plotVisOnly val="1"/>
    <c:dispBlanksAs val="gap"/>
  </c:chart>
  <c:spPr>
    <a:solidFill>
      <a:schemeClr val="lt1"/>
    </a:solidFill>
    <a:ln w="25400" cap="flat" cmpd="sng" algn="ctr">
      <a:solidFill>
        <a:schemeClr val="accent6"/>
      </a:solidFill>
      <a:prstDash val="solid"/>
    </a:ln>
    <a:effectLst/>
  </c:spPr>
  <c:txPr>
    <a:bodyPr/>
    <a:lstStyle/>
    <a:p>
      <a:pPr>
        <a:defRPr sz="1400">
          <a:solidFill>
            <a:schemeClr val="dk1"/>
          </a:solidFill>
          <a:latin typeface="+mn-lt"/>
          <a:ea typeface="+mn-ea"/>
          <a:cs typeface="+mn-cs"/>
        </a:defRPr>
      </a:pPr>
      <a:endParaRPr lang="ru-RU"/>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ru-RU"/>
  <c:chart>
    <c:plotArea>
      <c:layout/>
      <c:barChart>
        <c:barDir val="col"/>
        <c:grouping val="clustered"/>
        <c:ser>
          <c:idx val="0"/>
          <c:order val="0"/>
          <c:tx>
            <c:strRef>
              <c:f>'top tari'!$C$5</c:f>
              <c:strCache>
                <c:ptCount val="1"/>
                <c:pt idx="0">
                  <c:v>2012</c:v>
                </c:pt>
              </c:strCache>
            </c:strRef>
          </c:tx>
          <c:cat>
            <c:strRef>
              <c:f>'top tari'!$B$6:$B$20</c:f>
              <c:strCache>
                <c:ptCount val="15"/>
                <c:pt idx="0">
                  <c:v>Rusia (12,3%)</c:v>
                </c:pt>
                <c:pt idx="1">
                  <c:v>Belarus (11,4%)</c:v>
                </c:pt>
                <c:pt idx="2">
                  <c:v>România(9,1%)</c:v>
                </c:pt>
                <c:pt idx="3">
                  <c:v>Italia(7,6%)</c:v>
                </c:pt>
                <c:pt idx="4">
                  <c:v>Ucraina (6,8%)</c:v>
                </c:pt>
                <c:pt idx="5">
                  <c:v>Turcia (4,9%)</c:v>
                </c:pt>
                <c:pt idx="6">
                  <c:v>Elveţia (4,3%)</c:v>
                </c:pt>
                <c:pt idx="7">
                  <c:v>Marea Britanie(4,1%)</c:v>
                </c:pt>
                <c:pt idx="8">
                  <c:v>Germania (3,9%)</c:v>
                </c:pt>
                <c:pt idx="9">
                  <c:v>Kazahstan (3,5%)</c:v>
                </c:pt>
                <c:pt idx="10">
                  <c:v>Polonia (3,2%)</c:v>
                </c:pt>
                <c:pt idx="11">
                  <c:v>Franţa (3,1%)</c:v>
                </c:pt>
                <c:pt idx="12">
                  <c:v>Grecia (2,2%)</c:v>
                </c:pt>
                <c:pt idx="13">
                  <c:v>SUA (1,9%)</c:v>
                </c:pt>
                <c:pt idx="14">
                  <c:v>Noua Zeelanda (1,8%)</c:v>
                </c:pt>
              </c:strCache>
            </c:strRef>
          </c:cat>
          <c:val>
            <c:numRef>
              <c:f>'top tari'!$C$6:$C$20</c:f>
              <c:numCache>
                <c:formatCode>General</c:formatCode>
                <c:ptCount val="15"/>
                <c:pt idx="0">
                  <c:v>235</c:v>
                </c:pt>
                <c:pt idx="1">
                  <c:v>70</c:v>
                </c:pt>
                <c:pt idx="2">
                  <c:v>79.2</c:v>
                </c:pt>
                <c:pt idx="3">
                  <c:v>57.2</c:v>
                </c:pt>
                <c:pt idx="4">
                  <c:v>68.7</c:v>
                </c:pt>
                <c:pt idx="5">
                  <c:v>16.100000000000001</c:v>
                </c:pt>
                <c:pt idx="6">
                  <c:v>1.9000000000000001</c:v>
                </c:pt>
                <c:pt idx="7">
                  <c:v>22.7</c:v>
                </c:pt>
                <c:pt idx="8">
                  <c:v>19.600000000000001</c:v>
                </c:pt>
                <c:pt idx="9">
                  <c:v>29</c:v>
                </c:pt>
                <c:pt idx="10">
                  <c:v>35.4</c:v>
                </c:pt>
                <c:pt idx="11">
                  <c:v>27.2</c:v>
                </c:pt>
                <c:pt idx="12">
                  <c:v>11.7</c:v>
                </c:pt>
                <c:pt idx="13">
                  <c:v>27.1</c:v>
                </c:pt>
                <c:pt idx="14">
                  <c:v>26.7</c:v>
                </c:pt>
              </c:numCache>
            </c:numRef>
          </c:val>
        </c:ser>
        <c:ser>
          <c:idx val="1"/>
          <c:order val="1"/>
          <c:tx>
            <c:strRef>
              <c:f>'top tari'!$D$5</c:f>
              <c:strCache>
                <c:ptCount val="1"/>
                <c:pt idx="0">
                  <c:v>2013</c:v>
                </c:pt>
              </c:strCache>
            </c:strRef>
          </c:tx>
          <c:cat>
            <c:strRef>
              <c:f>'top tari'!$B$6:$B$20</c:f>
              <c:strCache>
                <c:ptCount val="15"/>
                <c:pt idx="0">
                  <c:v>Rusia (12,3%)</c:v>
                </c:pt>
                <c:pt idx="1">
                  <c:v>Belarus (11,4%)</c:v>
                </c:pt>
                <c:pt idx="2">
                  <c:v>România(9,1%)</c:v>
                </c:pt>
                <c:pt idx="3">
                  <c:v>Italia(7,6%)</c:v>
                </c:pt>
                <c:pt idx="4">
                  <c:v>Ucraina (6,8%)</c:v>
                </c:pt>
                <c:pt idx="5">
                  <c:v>Turcia (4,9%)</c:v>
                </c:pt>
                <c:pt idx="6">
                  <c:v>Elveţia (4,3%)</c:v>
                </c:pt>
                <c:pt idx="7">
                  <c:v>Marea Britanie(4,1%)</c:v>
                </c:pt>
                <c:pt idx="8">
                  <c:v>Germania (3,9%)</c:v>
                </c:pt>
                <c:pt idx="9">
                  <c:v>Kazahstan (3,5%)</c:v>
                </c:pt>
                <c:pt idx="10">
                  <c:v>Polonia (3,2%)</c:v>
                </c:pt>
                <c:pt idx="11">
                  <c:v>Franţa (3,1%)</c:v>
                </c:pt>
                <c:pt idx="12">
                  <c:v>Grecia (2,2%)</c:v>
                </c:pt>
                <c:pt idx="13">
                  <c:v>SUA (1,9%)</c:v>
                </c:pt>
                <c:pt idx="14">
                  <c:v>Noua Zeelanda (1,8%)</c:v>
                </c:pt>
              </c:strCache>
            </c:strRef>
          </c:cat>
          <c:val>
            <c:numRef>
              <c:f>'top tari'!$D$6:$D$20</c:f>
              <c:numCache>
                <c:formatCode>General</c:formatCode>
                <c:ptCount val="15"/>
                <c:pt idx="0">
                  <c:v>197.1</c:v>
                </c:pt>
                <c:pt idx="1">
                  <c:v>75.900000000000006</c:v>
                </c:pt>
                <c:pt idx="2">
                  <c:v>86.4</c:v>
                </c:pt>
                <c:pt idx="3">
                  <c:v>41</c:v>
                </c:pt>
                <c:pt idx="4">
                  <c:v>88.9</c:v>
                </c:pt>
                <c:pt idx="5">
                  <c:v>45.1</c:v>
                </c:pt>
                <c:pt idx="6">
                  <c:v>45.9</c:v>
                </c:pt>
                <c:pt idx="7">
                  <c:v>42</c:v>
                </c:pt>
                <c:pt idx="8">
                  <c:v>47.8</c:v>
                </c:pt>
                <c:pt idx="9">
                  <c:v>29.8</c:v>
                </c:pt>
                <c:pt idx="10">
                  <c:v>36</c:v>
                </c:pt>
                <c:pt idx="11">
                  <c:v>31.4</c:v>
                </c:pt>
                <c:pt idx="12">
                  <c:v>22.9</c:v>
                </c:pt>
                <c:pt idx="13">
                  <c:v>21.9</c:v>
                </c:pt>
                <c:pt idx="14">
                  <c:v>32.5</c:v>
                </c:pt>
              </c:numCache>
            </c:numRef>
          </c:val>
        </c:ser>
        <c:ser>
          <c:idx val="2"/>
          <c:order val="2"/>
          <c:tx>
            <c:strRef>
              <c:f>'top tari'!$E$5</c:f>
              <c:strCache>
                <c:ptCount val="1"/>
                <c:pt idx="0">
                  <c:v>2014</c:v>
                </c:pt>
              </c:strCache>
            </c:strRef>
          </c:tx>
          <c:cat>
            <c:strRef>
              <c:f>'top tari'!$B$6:$B$20</c:f>
              <c:strCache>
                <c:ptCount val="15"/>
                <c:pt idx="0">
                  <c:v>Rusia (12,3%)</c:v>
                </c:pt>
                <c:pt idx="1">
                  <c:v>Belarus (11,4%)</c:v>
                </c:pt>
                <c:pt idx="2">
                  <c:v>România(9,1%)</c:v>
                </c:pt>
                <c:pt idx="3">
                  <c:v>Italia(7,6%)</c:v>
                </c:pt>
                <c:pt idx="4">
                  <c:v>Ucraina (6,8%)</c:v>
                </c:pt>
                <c:pt idx="5">
                  <c:v>Turcia (4,9%)</c:v>
                </c:pt>
                <c:pt idx="6">
                  <c:v>Elveţia (4,3%)</c:v>
                </c:pt>
                <c:pt idx="7">
                  <c:v>Marea Britanie(4,1%)</c:v>
                </c:pt>
                <c:pt idx="8">
                  <c:v>Germania (3,9%)</c:v>
                </c:pt>
                <c:pt idx="9">
                  <c:v>Kazahstan (3,5%)</c:v>
                </c:pt>
                <c:pt idx="10">
                  <c:v>Polonia (3,2%)</c:v>
                </c:pt>
                <c:pt idx="11">
                  <c:v>Franţa (3,1%)</c:v>
                </c:pt>
                <c:pt idx="12">
                  <c:v>Grecia (2,2%)</c:v>
                </c:pt>
                <c:pt idx="13">
                  <c:v>SUA (1,9%)</c:v>
                </c:pt>
                <c:pt idx="14">
                  <c:v>Noua Zeelanda (1,8%)</c:v>
                </c:pt>
              </c:strCache>
            </c:strRef>
          </c:cat>
          <c:val>
            <c:numRef>
              <c:f>'top tari'!$E$6:$E$20</c:f>
              <c:numCache>
                <c:formatCode>General</c:formatCode>
                <c:ptCount val="15"/>
                <c:pt idx="0">
                  <c:v>131.1</c:v>
                </c:pt>
                <c:pt idx="1">
                  <c:v>121.8</c:v>
                </c:pt>
                <c:pt idx="2">
                  <c:v>97.4</c:v>
                </c:pt>
                <c:pt idx="3">
                  <c:v>81</c:v>
                </c:pt>
                <c:pt idx="4">
                  <c:v>72.5</c:v>
                </c:pt>
                <c:pt idx="5">
                  <c:v>52.4</c:v>
                </c:pt>
                <c:pt idx="6">
                  <c:v>46.1</c:v>
                </c:pt>
                <c:pt idx="7">
                  <c:v>43.2</c:v>
                </c:pt>
                <c:pt idx="8">
                  <c:v>42</c:v>
                </c:pt>
                <c:pt idx="9">
                  <c:v>37.700000000000003</c:v>
                </c:pt>
                <c:pt idx="10">
                  <c:v>34.300000000000004</c:v>
                </c:pt>
                <c:pt idx="11">
                  <c:v>33.4</c:v>
                </c:pt>
                <c:pt idx="12">
                  <c:v>23.8</c:v>
                </c:pt>
                <c:pt idx="13">
                  <c:v>20.399999999999999</c:v>
                </c:pt>
                <c:pt idx="14">
                  <c:v>19.7</c:v>
                </c:pt>
              </c:numCache>
            </c:numRef>
          </c:val>
        </c:ser>
        <c:axId val="70892160"/>
        <c:axId val="71049600"/>
      </c:barChart>
      <c:catAx>
        <c:axId val="70892160"/>
        <c:scaling>
          <c:orientation val="minMax"/>
        </c:scaling>
        <c:axPos val="b"/>
        <c:numFmt formatCode="General" sourceLinked="0"/>
        <c:tickLblPos val="nextTo"/>
        <c:crossAx val="71049600"/>
        <c:crosses val="autoZero"/>
        <c:auto val="1"/>
        <c:lblAlgn val="ctr"/>
        <c:lblOffset val="100"/>
      </c:catAx>
      <c:valAx>
        <c:axId val="71049600"/>
        <c:scaling>
          <c:orientation val="minMax"/>
        </c:scaling>
        <c:axPos val="l"/>
        <c:majorGridlines/>
        <c:title>
          <c:tx>
            <c:rich>
              <a:bodyPr/>
              <a:lstStyle/>
              <a:p>
                <a:pPr>
                  <a:defRPr/>
                </a:pPr>
                <a:r>
                  <a:rPr lang="en-US"/>
                  <a:t>milioane USD</a:t>
                </a:r>
              </a:p>
            </c:rich>
          </c:tx>
        </c:title>
        <c:numFmt formatCode="General" sourceLinked="1"/>
        <c:tickLblPos val="nextTo"/>
        <c:crossAx val="70892160"/>
        <c:crosses val="autoZero"/>
        <c:crossBetween val="between"/>
      </c:valAx>
    </c:plotArea>
    <c:legend>
      <c:legendPos val="r"/>
    </c:legend>
    <c:plotVisOnly val="1"/>
    <c:dispBlanksAs val="gap"/>
  </c:chart>
  <c:txPr>
    <a:bodyPr/>
    <a:lstStyle/>
    <a:p>
      <a:pPr>
        <a:defRPr sz="1400"/>
      </a:pPr>
      <a:endParaRPr lang="ru-RU"/>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lang val="ru-RU"/>
  <c:chart>
    <c:autoTitleDeleted val="1"/>
    <c:plotArea>
      <c:layout>
        <c:manualLayout>
          <c:layoutTarget val="inner"/>
          <c:xMode val="edge"/>
          <c:yMode val="edge"/>
          <c:x val="9.0708106640935135E-2"/>
          <c:y val="2.7644292687032519E-2"/>
          <c:w val="0.90256448722015292"/>
          <c:h val="0.77956760263034364"/>
        </c:manualLayout>
      </c:layout>
      <c:barChart>
        <c:barDir val="col"/>
        <c:grouping val="clustered"/>
        <c:ser>
          <c:idx val="0"/>
          <c:order val="0"/>
          <c:tx>
            <c:strRef>
              <c:f>'top tari'!$C$42</c:f>
              <c:strCache>
                <c:ptCount val="1"/>
                <c:pt idx="0">
                  <c:v>2012</c:v>
                </c:pt>
              </c:strCache>
            </c:strRef>
          </c:tx>
          <c:spPr>
            <a:solidFill>
              <a:schemeClr val="accent1"/>
            </a:solidFill>
            <a:ln>
              <a:noFill/>
            </a:ln>
            <a:effectLst/>
          </c:spPr>
          <c:cat>
            <c:strRef>
              <c:f>'top tari'!$B$43:$B$57</c:f>
              <c:strCache>
                <c:ptCount val="15"/>
                <c:pt idx="0">
                  <c:v>Ucraina (28,5%)</c:v>
                </c:pt>
                <c:pt idx="1">
                  <c:v>Rusia (9,3%)</c:v>
                </c:pt>
                <c:pt idx="2">
                  <c:v>Romania (6,7%)</c:v>
                </c:pt>
                <c:pt idx="3">
                  <c:v>Germania (5,4%)</c:v>
                </c:pt>
                <c:pt idx="4">
                  <c:v>Turcia (5,3%)</c:v>
                </c:pt>
                <c:pt idx="5">
                  <c:v>Italia (3,2%)</c:v>
                </c:pt>
                <c:pt idx="6">
                  <c:v>Grecia (2,9%)</c:v>
                </c:pt>
                <c:pt idx="7">
                  <c:v>Franta (2,7%)</c:v>
                </c:pt>
                <c:pt idx="8">
                  <c:v>Polonia (2,5%)</c:v>
                </c:pt>
                <c:pt idx="9">
                  <c:v>Olanda (2,2%)</c:v>
                </c:pt>
                <c:pt idx="10">
                  <c:v>Ungaria (2,1%)</c:v>
                </c:pt>
                <c:pt idx="11">
                  <c:v>SUA (1,9%)</c:v>
                </c:pt>
                <c:pt idx="12">
                  <c:v>Spania (1,4%)</c:v>
                </c:pt>
                <c:pt idx="13">
                  <c:v>India (1,3%)</c:v>
                </c:pt>
                <c:pt idx="14">
                  <c:v>Argentina (1,3%)</c:v>
                </c:pt>
              </c:strCache>
            </c:strRef>
          </c:cat>
          <c:val>
            <c:numRef>
              <c:f>'top tari'!$C$43:$C$57</c:f>
              <c:numCache>
                <c:formatCode>0.0</c:formatCode>
                <c:ptCount val="15"/>
                <c:pt idx="0">
                  <c:v>216.29559999999998</c:v>
                </c:pt>
                <c:pt idx="1">
                  <c:v>70.804900000000004</c:v>
                </c:pt>
                <c:pt idx="2">
                  <c:v>26.797199999999989</c:v>
                </c:pt>
                <c:pt idx="3">
                  <c:v>40</c:v>
                </c:pt>
                <c:pt idx="4">
                  <c:v>42.470400000000005</c:v>
                </c:pt>
                <c:pt idx="5">
                  <c:v>18.986399999999989</c:v>
                </c:pt>
                <c:pt idx="6">
                  <c:v>31.615300000000001</c:v>
                </c:pt>
                <c:pt idx="7">
                  <c:v>17.14449999999999</c:v>
                </c:pt>
                <c:pt idx="8">
                  <c:v>23.890399999999989</c:v>
                </c:pt>
                <c:pt idx="9">
                  <c:v>13.5</c:v>
                </c:pt>
                <c:pt idx="10">
                  <c:v>14.394</c:v>
                </c:pt>
                <c:pt idx="11">
                  <c:v>14.835500000000003</c:v>
                </c:pt>
                <c:pt idx="12">
                  <c:v>2.4855999999999998</c:v>
                </c:pt>
                <c:pt idx="13">
                  <c:v>9.1033000000000008</c:v>
                </c:pt>
                <c:pt idx="14">
                  <c:v>6.6002999999999998</c:v>
                </c:pt>
              </c:numCache>
            </c:numRef>
          </c:val>
        </c:ser>
        <c:ser>
          <c:idx val="1"/>
          <c:order val="1"/>
          <c:tx>
            <c:strRef>
              <c:f>'top tari'!$D$42</c:f>
              <c:strCache>
                <c:ptCount val="1"/>
                <c:pt idx="0">
                  <c:v>2013</c:v>
                </c:pt>
              </c:strCache>
            </c:strRef>
          </c:tx>
          <c:spPr>
            <a:solidFill>
              <a:schemeClr val="accent2"/>
            </a:solidFill>
            <a:ln>
              <a:noFill/>
            </a:ln>
            <a:effectLst/>
          </c:spPr>
          <c:cat>
            <c:strRef>
              <c:f>'top tari'!$B$43:$B$57</c:f>
              <c:strCache>
                <c:ptCount val="15"/>
                <c:pt idx="0">
                  <c:v>Ucraina (28,5%)</c:v>
                </c:pt>
                <c:pt idx="1">
                  <c:v>Rusia (9,3%)</c:v>
                </c:pt>
                <c:pt idx="2">
                  <c:v>Romania (6,7%)</c:v>
                </c:pt>
                <c:pt idx="3">
                  <c:v>Germania (5,4%)</c:v>
                </c:pt>
                <c:pt idx="4">
                  <c:v>Turcia (5,3%)</c:v>
                </c:pt>
                <c:pt idx="5">
                  <c:v>Italia (3,2%)</c:v>
                </c:pt>
                <c:pt idx="6">
                  <c:v>Grecia (2,9%)</c:v>
                </c:pt>
                <c:pt idx="7">
                  <c:v>Franta (2,7%)</c:v>
                </c:pt>
                <c:pt idx="8">
                  <c:v>Polonia (2,5%)</c:v>
                </c:pt>
                <c:pt idx="9">
                  <c:v>Olanda (2,2%)</c:v>
                </c:pt>
                <c:pt idx="10">
                  <c:v>Ungaria (2,1%)</c:v>
                </c:pt>
                <c:pt idx="11">
                  <c:v>SUA (1,9%)</c:v>
                </c:pt>
                <c:pt idx="12">
                  <c:v>Spania (1,4%)</c:v>
                </c:pt>
                <c:pt idx="13">
                  <c:v>India (1,3%)</c:v>
                </c:pt>
                <c:pt idx="14">
                  <c:v>Argentina (1,3%)</c:v>
                </c:pt>
              </c:strCache>
            </c:strRef>
          </c:cat>
          <c:val>
            <c:numRef>
              <c:f>'top tari'!$D$43:$D$57</c:f>
              <c:numCache>
                <c:formatCode>0.0</c:formatCode>
                <c:ptCount val="15"/>
                <c:pt idx="0">
                  <c:v>229.78859999999997</c:v>
                </c:pt>
                <c:pt idx="1">
                  <c:v>72.939200000000042</c:v>
                </c:pt>
                <c:pt idx="2">
                  <c:v>30.595800000000004</c:v>
                </c:pt>
                <c:pt idx="3">
                  <c:v>40.5</c:v>
                </c:pt>
                <c:pt idx="4">
                  <c:v>45.225300000000018</c:v>
                </c:pt>
                <c:pt idx="5">
                  <c:v>22.273300000000003</c:v>
                </c:pt>
                <c:pt idx="6">
                  <c:v>23.29039999999998</c:v>
                </c:pt>
                <c:pt idx="7">
                  <c:v>22.506100000000007</c:v>
                </c:pt>
                <c:pt idx="8">
                  <c:v>20.01669999999999</c:v>
                </c:pt>
                <c:pt idx="9">
                  <c:v>13.219500000000002</c:v>
                </c:pt>
                <c:pt idx="10">
                  <c:v>13.1</c:v>
                </c:pt>
                <c:pt idx="11">
                  <c:v>14.458</c:v>
                </c:pt>
                <c:pt idx="12">
                  <c:v>6.4960000000000004</c:v>
                </c:pt>
                <c:pt idx="13">
                  <c:v>8.9171000000000014</c:v>
                </c:pt>
                <c:pt idx="14">
                  <c:v>7.5267999999999997</c:v>
                </c:pt>
              </c:numCache>
            </c:numRef>
          </c:val>
        </c:ser>
        <c:ser>
          <c:idx val="2"/>
          <c:order val="2"/>
          <c:tx>
            <c:strRef>
              <c:f>'top tari'!$E$42</c:f>
              <c:strCache>
                <c:ptCount val="1"/>
                <c:pt idx="0">
                  <c:v>2014</c:v>
                </c:pt>
              </c:strCache>
            </c:strRef>
          </c:tx>
          <c:spPr>
            <a:solidFill>
              <a:schemeClr val="accent3"/>
            </a:solidFill>
            <a:ln>
              <a:noFill/>
            </a:ln>
            <a:effectLst/>
          </c:spPr>
          <c:cat>
            <c:strRef>
              <c:f>'top tari'!$B$43:$B$57</c:f>
              <c:strCache>
                <c:ptCount val="15"/>
                <c:pt idx="0">
                  <c:v>Ucraina (28,5%)</c:v>
                </c:pt>
                <c:pt idx="1">
                  <c:v>Rusia (9,3%)</c:v>
                </c:pt>
                <c:pt idx="2">
                  <c:v>Romania (6,7%)</c:v>
                </c:pt>
                <c:pt idx="3">
                  <c:v>Germania (5,4%)</c:v>
                </c:pt>
                <c:pt idx="4">
                  <c:v>Turcia (5,3%)</c:v>
                </c:pt>
                <c:pt idx="5">
                  <c:v>Italia (3,2%)</c:v>
                </c:pt>
                <c:pt idx="6">
                  <c:v>Grecia (2,9%)</c:v>
                </c:pt>
                <c:pt idx="7">
                  <c:v>Franta (2,7%)</c:v>
                </c:pt>
                <c:pt idx="8">
                  <c:v>Polonia (2,5%)</c:v>
                </c:pt>
                <c:pt idx="9">
                  <c:v>Olanda (2,2%)</c:v>
                </c:pt>
                <c:pt idx="10">
                  <c:v>Ungaria (2,1%)</c:v>
                </c:pt>
                <c:pt idx="11">
                  <c:v>SUA (1,9%)</c:v>
                </c:pt>
                <c:pt idx="12">
                  <c:v>Spania (1,4%)</c:v>
                </c:pt>
                <c:pt idx="13">
                  <c:v>India (1,3%)</c:v>
                </c:pt>
                <c:pt idx="14">
                  <c:v>Argentina (1,3%)</c:v>
                </c:pt>
              </c:strCache>
            </c:strRef>
          </c:cat>
          <c:val>
            <c:numRef>
              <c:f>'top tari'!$E$43:$E$57</c:f>
              <c:numCache>
                <c:formatCode>0.0</c:formatCode>
                <c:ptCount val="15"/>
                <c:pt idx="0">
                  <c:v>204.98050000000001</c:v>
                </c:pt>
                <c:pt idx="1">
                  <c:v>66.975200000000001</c:v>
                </c:pt>
                <c:pt idx="2">
                  <c:v>47.863800000000005</c:v>
                </c:pt>
                <c:pt idx="3">
                  <c:v>39</c:v>
                </c:pt>
                <c:pt idx="4">
                  <c:v>38.116200000000006</c:v>
                </c:pt>
                <c:pt idx="5">
                  <c:v>23.36569999999999</c:v>
                </c:pt>
                <c:pt idx="6">
                  <c:v>21.118299999999991</c:v>
                </c:pt>
                <c:pt idx="7">
                  <c:v>19.0762</c:v>
                </c:pt>
                <c:pt idx="8">
                  <c:v>17.899999999999999</c:v>
                </c:pt>
                <c:pt idx="9">
                  <c:v>15.472100000000005</c:v>
                </c:pt>
                <c:pt idx="10">
                  <c:v>15.1</c:v>
                </c:pt>
                <c:pt idx="11">
                  <c:v>13.929600000000002</c:v>
                </c:pt>
                <c:pt idx="12">
                  <c:v>9.5068000000000001</c:v>
                </c:pt>
                <c:pt idx="13">
                  <c:v>10.0793</c:v>
                </c:pt>
                <c:pt idx="14">
                  <c:v>9.0983999999999998</c:v>
                </c:pt>
              </c:numCache>
            </c:numRef>
          </c:val>
        </c:ser>
        <c:gapWidth val="219"/>
        <c:overlap val="-27"/>
        <c:axId val="71089152"/>
        <c:axId val="71107328"/>
      </c:barChart>
      <c:catAx>
        <c:axId val="71089152"/>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ru-RU"/>
          </a:p>
        </c:txPr>
        <c:crossAx val="71107328"/>
        <c:crosses val="autoZero"/>
        <c:auto val="1"/>
        <c:lblAlgn val="ctr"/>
        <c:lblOffset val="100"/>
      </c:catAx>
      <c:valAx>
        <c:axId val="71107328"/>
        <c:scaling>
          <c:orientation val="minMax"/>
        </c:scaling>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a:t>milioane USD</a:t>
                </a:r>
              </a:p>
            </c:rich>
          </c:tx>
          <c:spPr>
            <a:noFill/>
            <a:ln>
              <a:noFill/>
            </a:ln>
            <a:effectLst/>
          </c:spPr>
        </c:title>
        <c:numFmt formatCode="0.0" sourceLinked="1"/>
        <c:maj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ru-RU"/>
          </a:p>
        </c:txPr>
        <c:crossAx val="71089152"/>
        <c:crosses val="autoZero"/>
        <c:crossBetween val="between"/>
      </c:valAx>
      <c:spPr>
        <a:noFill/>
        <a:ln>
          <a:noFill/>
        </a:ln>
        <a:effectLst/>
      </c:spPr>
    </c:plotArea>
    <c:legend>
      <c:legendPos val="b"/>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ru-RU"/>
        </a:p>
      </c:txPr>
    </c:legend>
    <c:plotVisOnly val="1"/>
    <c:dispBlanksAs val="gap"/>
  </c:chart>
  <c:spPr>
    <a:noFill/>
    <a:ln>
      <a:noFill/>
    </a:ln>
    <a:effectLst/>
  </c:spPr>
  <c:txPr>
    <a:bodyPr/>
    <a:lstStyle/>
    <a:p>
      <a:pPr>
        <a:defRPr sz="1600"/>
      </a:pPr>
      <a:endParaRPr lang="ru-RU"/>
    </a:p>
  </c:tx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lang val="ru-RU"/>
  <c:chart>
    <c:autoTitleDeleted val="1"/>
    <c:plotArea>
      <c:layout/>
      <c:barChart>
        <c:barDir val="bar"/>
        <c:grouping val="stacked"/>
        <c:ser>
          <c:idx val="0"/>
          <c:order val="0"/>
          <c:tx>
            <c:strRef>
              <c:f>gains!$D$18</c:f>
              <c:strCache>
                <c:ptCount val="1"/>
                <c:pt idx="0">
                  <c:v>Valorea in 2013 </c:v>
                </c:pt>
              </c:strCache>
            </c:strRef>
          </c:tx>
          <c:spPr>
            <a:pattFill prst="narHorz">
              <a:fgClr>
                <a:schemeClr val="accent1"/>
              </a:fgClr>
              <a:bgClr>
                <a:schemeClr val="accent1">
                  <a:lumMod val="20000"/>
                  <a:lumOff val="80000"/>
                </a:schemeClr>
              </a:bgClr>
            </a:pattFill>
            <a:ln>
              <a:noFill/>
            </a:ln>
            <a:effectLst>
              <a:innerShdw blurRad="114300">
                <a:schemeClr val="accent1"/>
              </a:innerShdw>
            </a:effectLst>
          </c:spPr>
          <c:cat>
            <c:strRef>
              <c:f>gains!$C$19:$C$29</c:f>
              <c:strCache>
                <c:ptCount val="11"/>
                <c:pt idx="0">
                  <c:v>Boabe de soia (+10,6)</c:v>
                </c:pt>
                <c:pt idx="1">
                  <c:v>Carne de porc (+22,2)</c:v>
                </c:pt>
                <c:pt idx="2">
                  <c:v>Grîu (+81,3)</c:v>
                </c:pt>
                <c:pt idx="3">
                  <c:v>Miere de albine (+6,4)</c:v>
                </c:pt>
                <c:pt idx="4">
                  <c:v>Nuci (+13,2)</c:v>
                </c:pt>
                <c:pt idx="5">
                  <c:v>Porumb (+15,4)</c:v>
                </c:pt>
                <c:pt idx="6">
                  <c:v>Semințe de rapiță (+6,6)</c:v>
                </c:pt>
                <c:pt idx="7">
                  <c:v>Struguri (+3,1)</c:v>
                </c:pt>
                <c:pt idx="8">
                  <c:v>Turte și alte reziduuri solide (+10,2)</c:v>
                </c:pt>
                <c:pt idx="9">
                  <c:v>Ulei de floarea-soarelui (+34,2)</c:v>
                </c:pt>
                <c:pt idx="10">
                  <c:v>Zahar (+26,4)</c:v>
                </c:pt>
              </c:strCache>
            </c:strRef>
          </c:cat>
          <c:val>
            <c:numRef>
              <c:f>gains!$D$19:$D$29</c:f>
              <c:numCache>
                <c:formatCode>General</c:formatCode>
                <c:ptCount val="11"/>
                <c:pt idx="0">
                  <c:v>7.7999999999999989</c:v>
                </c:pt>
                <c:pt idx="1">
                  <c:v>0.10000000000000142</c:v>
                </c:pt>
                <c:pt idx="2">
                  <c:v>65.899999999999991</c:v>
                </c:pt>
                <c:pt idx="3">
                  <c:v>3.2999999999999989</c:v>
                </c:pt>
                <c:pt idx="4">
                  <c:v>97.6</c:v>
                </c:pt>
                <c:pt idx="5">
                  <c:v>28.1</c:v>
                </c:pt>
                <c:pt idx="6">
                  <c:v>20.700000000000003</c:v>
                </c:pt>
                <c:pt idx="7">
                  <c:v>17</c:v>
                </c:pt>
                <c:pt idx="8">
                  <c:v>7</c:v>
                </c:pt>
                <c:pt idx="9">
                  <c:v>41.70000000000001</c:v>
                </c:pt>
                <c:pt idx="10">
                  <c:v>23.4</c:v>
                </c:pt>
              </c:numCache>
            </c:numRef>
          </c:val>
        </c:ser>
        <c:ser>
          <c:idx val="1"/>
          <c:order val="1"/>
          <c:tx>
            <c:strRef>
              <c:f>gains!$E$18</c:f>
              <c:strCache>
                <c:ptCount val="1"/>
                <c:pt idx="0">
                  <c:v>Creșterea valorică in 2014</c:v>
                </c:pt>
              </c:strCache>
            </c:strRef>
          </c:tx>
          <c:spPr>
            <a:pattFill prst="narHorz">
              <a:fgClr>
                <a:schemeClr val="accent2"/>
              </a:fgClr>
              <a:bgClr>
                <a:schemeClr val="accent2">
                  <a:lumMod val="20000"/>
                  <a:lumOff val="80000"/>
                </a:schemeClr>
              </a:bgClr>
            </a:pattFill>
            <a:ln>
              <a:noFill/>
            </a:ln>
            <a:effectLst>
              <a:innerShdw blurRad="114300">
                <a:schemeClr val="accent2"/>
              </a:innerShdw>
            </a:effectLst>
          </c:spPr>
          <c:cat>
            <c:strRef>
              <c:f>gains!$C$19:$C$29</c:f>
              <c:strCache>
                <c:ptCount val="11"/>
                <c:pt idx="0">
                  <c:v>Boabe de soia (+10,6)</c:v>
                </c:pt>
                <c:pt idx="1">
                  <c:v>Carne de porc (+22,2)</c:v>
                </c:pt>
                <c:pt idx="2">
                  <c:v>Grîu (+81,3)</c:v>
                </c:pt>
                <c:pt idx="3">
                  <c:v>Miere de albine (+6,4)</c:v>
                </c:pt>
                <c:pt idx="4">
                  <c:v>Nuci (+13,2)</c:v>
                </c:pt>
                <c:pt idx="5">
                  <c:v>Porumb (+15,4)</c:v>
                </c:pt>
                <c:pt idx="6">
                  <c:v>Semințe de rapiță (+6,6)</c:v>
                </c:pt>
                <c:pt idx="7">
                  <c:v>Struguri (+3,1)</c:v>
                </c:pt>
                <c:pt idx="8">
                  <c:v>Turte și alte reziduuri solide (+10,2)</c:v>
                </c:pt>
                <c:pt idx="9">
                  <c:v>Ulei de floarea-soarelui (+34,2)</c:v>
                </c:pt>
                <c:pt idx="10">
                  <c:v>Zahar (+26,4)</c:v>
                </c:pt>
              </c:strCache>
            </c:strRef>
          </c:cat>
          <c:val>
            <c:numRef>
              <c:f>gains!$E$19:$E$29</c:f>
              <c:numCache>
                <c:formatCode>General</c:formatCode>
                <c:ptCount val="11"/>
                <c:pt idx="0">
                  <c:v>10.6</c:v>
                </c:pt>
                <c:pt idx="1">
                  <c:v>22.2</c:v>
                </c:pt>
                <c:pt idx="2">
                  <c:v>15.4</c:v>
                </c:pt>
                <c:pt idx="3">
                  <c:v>6.4</c:v>
                </c:pt>
                <c:pt idx="4">
                  <c:v>13.2</c:v>
                </c:pt>
                <c:pt idx="5">
                  <c:v>53.9</c:v>
                </c:pt>
                <c:pt idx="6">
                  <c:v>6.6</c:v>
                </c:pt>
                <c:pt idx="7">
                  <c:v>3.1</c:v>
                </c:pt>
                <c:pt idx="8">
                  <c:v>10.200000000000001</c:v>
                </c:pt>
                <c:pt idx="9">
                  <c:v>34.200000000000003</c:v>
                </c:pt>
                <c:pt idx="10">
                  <c:v>26.4</c:v>
                </c:pt>
              </c:numCache>
            </c:numRef>
          </c:val>
        </c:ser>
        <c:overlap val="100"/>
        <c:axId val="71158016"/>
        <c:axId val="71168000"/>
      </c:barChart>
      <c:catAx>
        <c:axId val="71158016"/>
        <c:scaling>
          <c:orientation val="minMax"/>
        </c:scaling>
        <c:axPos val="l"/>
        <c:numFmt formatCode="General" sourceLinked="1"/>
        <c:maj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ru-RU"/>
          </a:p>
        </c:txPr>
        <c:crossAx val="71168000"/>
        <c:crosses val="autoZero"/>
        <c:auto val="1"/>
        <c:lblAlgn val="ctr"/>
        <c:lblOffset val="100"/>
      </c:catAx>
      <c:valAx>
        <c:axId val="71168000"/>
        <c:scaling>
          <c:orientation val="minMax"/>
        </c:scaling>
        <c:axPos val="b"/>
        <c:majorGridlines>
          <c:spPr>
            <a:ln>
              <a:solidFill>
                <a:schemeClr val="tx1">
                  <a:lumMod val="15000"/>
                  <a:lumOff val="85000"/>
                </a:schemeClr>
              </a:solidFill>
            </a:ln>
            <a:effectLst/>
          </c:spPr>
        </c:majorGridlines>
        <c:title>
          <c:tx>
            <c:rich>
              <a:bodyPr rot="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mn-cs"/>
                  </a:defRPr>
                </a:pPr>
                <a:r>
                  <a:rPr lang="en-US"/>
                  <a:t>milioane USD</a:t>
                </a:r>
              </a:p>
            </c:rich>
          </c:tx>
          <c:spPr>
            <a:noFill/>
            <a:ln>
              <a:noFill/>
            </a:ln>
            <a:effectLst/>
          </c:spPr>
        </c:title>
        <c:numFmt formatCode="General" sourceLinked="1"/>
        <c:maj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ru-RU"/>
          </a:p>
        </c:txPr>
        <c:crossAx val="71158016"/>
        <c:crosses val="autoZero"/>
        <c:crossBetween val="between"/>
      </c:valAx>
      <c:spPr>
        <a:noFill/>
        <a:ln>
          <a:noFill/>
        </a:ln>
        <a:effectLst/>
      </c:spPr>
    </c:plotArea>
    <c:legend>
      <c:legendPos val="t"/>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ru-RU"/>
        </a:p>
      </c:txPr>
    </c:legend>
    <c:plotVisOnly val="1"/>
    <c:dispBlanksAs val="gap"/>
  </c:chart>
  <c:spPr>
    <a:noFill/>
    <a:ln>
      <a:noFill/>
    </a:ln>
    <a:effectLst/>
  </c:spPr>
  <c:txPr>
    <a:bodyPr/>
    <a:lstStyle/>
    <a:p>
      <a:pPr>
        <a:defRPr sz="1800"/>
      </a:pPr>
      <a:endParaRPr lang="ru-RU"/>
    </a:p>
  </c:tx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lang val="ru-RU"/>
  <c:chart>
    <c:title>
      <c:tx>
        <c:rich>
          <a:bodyPr rot="0" spcFirstLastPara="1" vertOverflow="ellipsis" vert="horz" wrap="square" anchor="ctr" anchorCtr="1"/>
          <a:lstStyle/>
          <a:p>
            <a:pPr>
              <a:defRPr sz="1440" b="1" i="0" u="none" strike="noStrike" kern="1200" cap="all" baseline="0">
                <a:solidFill>
                  <a:schemeClr val="tx1">
                    <a:lumMod val="65000"/>
                    <a:lumOff val="35000"/>
                  </a:schemeClr>
                </a:solidFill>
                <a:latin typeface="+mn-lt"/>
                <a:ea typeface="+mn-ea"/>
                <a:cs typeface="+mn-cs"/>
              </a:defRPr>
            </a:pPr>
            <a:r>
              <a:rPr lang="ro-RO" dirty="0">
                <a:solidFill>
                  <a:schemeClr val="accent4">
                    <a:lumMod val="75000"/>
                  </a:schemeClr>
                </a:solidFill>
              </a:rPr>
              <a:t>Top 10 produse exportate în 2013</a:t>
            </a:r>
            <a:endParaRPr lang="en-US" dirty="0">
              <a:solidFill>
                <a:schemeClr val="accent4">
                  <a:lumMod val="75000"/>
                </a:schemeClr>
              </a:solidFill>
            </a:endParaRPr>
          </a:p>
        </c:rich>
      </c:tx>
      <c:layout>
        <c:manualLayout>
          <c:xMode val="edge"/>
          <c:yMode val="edge"/>
          <c:x val="0.15342198405676169"/>
          <c:y val="3.132646617728313E-2"/>
        </c:manualLayout>
      </c:layout>
      <c:spPr>
        <a:noFill/>
        <a:ln>
          <a:noFill/>
        </a:ln>
        <a:effectLst/>
      </c:spPr>
    </c:title>
    <c:view3D>
      <c:rotX val="30"/>
      <c:depthPercent val="100"/>
      <c:perspective val="30"/>
    </c:view3D>
    <c:floor>
      <c:spPr>
        <a:noFill/>
        <a:ln>
          <a:noFill/>
        </a:ln>
        <a:effectLst/>
        <a:sp3d/>
      </c:spPr>
    </c:floor>
    <c:sideWall>
      <c:spPr>
        <a:noFill/>
        <a:ln>
          <a:noFill/>
        </a:ln>
        <a:effectLst/>
        <a:sp3d/>
      </c:spPr>
    </c:sideWall>
    <c:backWall>
      <c:spPr>
        <a:noFill/>
        <a:ln>
          <a:noFill/>
        </a:ln>
        <a:effectLst/>
        <a:sp3d/>
      </c:spPr>
    </c:backWall>
    <c:plotArea>
      <c:layout>
        <c:manualLayout>
          <c:layoutTarget val="inner"/>
          <c:xMode val="edge"/>
          <c:yMode val="edge"/>
          <c:x val="6.2214284743225773E-4"/>
          <c:y val="0.13256200130768711"/>
          <c:w val="0.97211659772992742"/>
          <c:h val="0.83563379361038792"/>
        </c:manualLayout>
      </c:layout>
      <c:pie3DChart>
        <c:varyColors val="1"/>
        <c:ser>
          <c:idx val="0"/>
          <c:order val="0"/>
          <c:dPt>
            <c:idx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1"/>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2"/>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3"/>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4"/>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5"/>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6"/>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7"/>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8"/>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9"/>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1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Lbls>
            <c:dLbl>
              <c:idx val="1"/>
              <c:layout>
                <c:manualLayout>
                  <c:x val="0"/>
                  <c:y val="-0.14488490606993451"/>
                </c:manualLayout>
              </c:layout>
              <c:dLblPos val="bestFit"/>
              <c:showCatName val="1"/>
              <c:showPercent val="1"/>
              <c:extLst>
                <c:ext xmlns:c15="http://schemas.microsoft.com/office/drawing/2012/chart" uri="{CE6537A1-D6FC-4f65-9D91-7224C49458BB}">
                  <c15:layout/>
                </c:ext>
              </c:extLst>
            </c:dLbl>
            <c:dLbl>
              <c:idx val="4"/>
              <c:layout>
                <c:manualLayout>
                  <c:x val="6.3609544723090966E-2"/>
                  <c:y val="-1.1565199495138071E-2"/>
                </c:manualLayout>
              </c:layout>
              <c:dLblPos val="bestFit"/>
              <c:showCatName val="1"/>
              <c:showPercent val="1"/>
              <c:extLst>
                <c:ext xmlns:c15="http://schemas.microsoft.com/office/drawing/2012/chart" uri="{CE6537A1-D6FC-4f65-9D91-7224C49458BB}">
                  <c15:layout/>
                </c:ext>
              </c:extLst>
            </c:dLbl>
            <c:dLbl>
              <c:idx val="5"/>
              <c:layout>
                <c:manualLayout>
                  <c:x val="7.0975933051092871E-2"/>
                  <c:y val="0"/>
                </c:manualLayout>
              </c:layout>
              <c:dLblPos val="bestFit"/>
              <c:showCatName val="1"/>
              <c:showPercent val="1"/>
              <c:extLst>
                <c:ext xmlns:c15="http://schemas.microsoft.com/office/drawing/2012/chart" uri="{CE6537A1-D6FC-4f65-9D91-7224C49458BB}">
                  <c15:layout/>
                </c:ext>
              </c:extLst>
            </c:dLbl>
            <c:dLbl>
              <c:idx val="9"/>
              <c:layout>
                <c:manualLayout>
                  <c:x val="0"/>
                  <c:y val="-8.2231973715368264E-2"/>
                </c:manualLayout>
              </c:layout>
              <c:dLblPos val="bestFit"/>
              <c:showCatName val="1"/>
              <c:showPercent val="1"/>
              <c:extLs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200" b="1" i="0" u="none" strike="noStrike" kern="1200" spc="0" baseline="0">
                    <a:solidFill>
                      <a:schemeClr val="tx1"/>
                    </a:solidFill>
                    <a:latin typeface="+mn-lt"/>
                    <a:ea typeface="+mn-ea"/>
                    <a:cs typeface="+mn-cs"/>
                  </a:defRPr>
                </a:pPr>
                <a:endParaRPr lang="ru-RU"/>
              </a:p>
            </c:txPr>
            <c:dLblPos val="outEnd"/>
            <c:showCatName val="1"/>
            <c:showPercent val="1"/>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'top product'!$C$4:$C$14</c:f>
              <c:strCache>
                <c:ptCount val="11"/>
                <c:pt idx="0">
                  <c:v>Vin</c:v>
                </c:pt>
                <c:pt idx="1">
                  <c:v>Ulei de floarea-soarelui</c:v>
                </c:pt>
                <c:pt idx="2">
                  <c:v>Sucuri de fructe</c:v>
                </c:pt>
                <c:pt idx="3">
                  <c:v>Semințe de floarea-soarelui</c:v>
                </c:pt>
                <c:pt idx="4">
                  <c:v>Porumb</c:v>
                </c:pt>
                <c:pt idx="5">
                  <c:v>Orz</c:v>
                </c:pt>
                <c:pt idx="6">
                  <c:v>Nuci</c:v>
                </c:pt>
                <c:pt idx="7">
                  <c:v>Mere</c:v>
                </c:pt>
                <c:pt idx="8">
                  <c:v>Griu</c:v>
                </c:pt>
                <c:pt idx="9">
                  <c:v>Distilate de vin, rachiu, lichior</c:v>
                </c:pt>
                <c:pt idx="10">
                  <c:v>Altele</c:v>
                </c:pt>
              </c:strCache>
            </c:strRef>
          </c:cat>
          <c:val>
            <c:numRef>
              <c:f>'top product'!$D$4:$D$14</c:f>
              <c:numCache>
                <c:formatCode>General</c:formatCode>
                <c:ptCount val="11"/>
                <c:pt idx="0">
                  <c:v>149.6</c:v>
                </c:pt>
                <c:pt idx="1">
                  <c:v>41.6</c:v>
                </c:pt>
                <c:pt idx="2">
                  <c:v>52.6</c:v>
                </c:pt>
                <c:pt idx="3">
                  <c:v>136.1</c:v>
                </c:pt>
                <c:pt idx="4">
                  <c:v>28.1</c:v>
                </c:pt>
                <c:pt idx="5">
                  <c:v>26.6</c:v>
                </c:pt>
                <c:pt idx="6">
                  <c:v>97.5</c:v>
                </c:pt>
                <c:pt idx="7">
                  <c:v>48</c:v>
                </c:pt>
                <c:pt idx="8">
                  <c:v>65.900000000000006</c:v>
                </c:pt>
                <c:pt idx="9">
                  <c:v>92.2</c:v>
                </c:pt>
                <c:pt idx="10" formatCode="0.0">
                  <c:v>277.29999999999984</c:v>
                </c:pt>
              </c:numCache>
            </c:numRef>
          </c:val>
        </c:ser>
        <c:dLbls>
          <c:showPercent val="1"/>
        </c:dLbls>
      </c:pie3DChart>
      <c:spPr>
        <a:noFill/>
        <a:ln>
          <a:noFill/>
        </a:ln>
        <a:effectLst/>
      </c:spPr>
    </c:plotArea>
    <c:plotVisOnly val="1"/>
    <c:dispBlanksAs val="zero"/>
  </c:chart>
  <c:spPr>
    <a:noFill/>
    <a:ln>
      <a:noFill/>
    </a:ln>
    <a:effectLst/>
  </c:spPr>
  <c:txPr>
    <a:bodyPr/>
    <a:lstStyle/>
    <a:p>
      <a:pPr>
        <a:defRPr sz="1200"/>
      </a:pPr>
      <a:endParaRPr lang="ru-RU"/>
    </a:p>
  </c:txPr>
  <c:externalData r:id="rId1"/>
</c:chartSpace>
</file>

<file path=ppt/charts/chart14.xml><?xml version="1.0" encoding="utf-8"?>
<c:chartSpace xmlns:c="http://schemas.openxmlformats.org/drawingml/2006/chart" xmlns:a="http://schemas.openxmlformats.org/drawingml/2006/main" xmlns:r="http://schemas.openxmlformats.org/officeDocument/2006/relationships">
  <c:lang val="ru-RU"/>
  <c:chart>
    <c:title>
      <c:tx>
        <c:rich>
          <a:bodyPr rot="0" spcFirstLastPara="1" vertOverflow="ellipsis" vert="horz" wrap="square" anchor="ctr" anchorCtr="1"/>
          <a:lstStyle/>
          <a:p>
            <a:pPr>
              <a:defRPr sz="1600" b="1" i="0" u="none" strike="noStrike" kern="1200" cap="all" baseline="0">
                <a:solidFill>
                  <a:schemeClr val="tx1">
                    <a:lumMod val="65000"/>
                    <a:lumOff val="35000"/>
                  </a:schemeClr>
                </a:solidFill>
                <a:latin typeface="+mn-lt"/>
                <a:ea typeface="+mn-ea"/>
                <a:cs typeface="+mn-cs"/>
              </a:defRPr>
            </a:pPr>
            <a:r>
              <a:rPr lang="ro-RO" dirty="0">
                <a:solidFill>
                  <a:schemeClr val="accent4">
                    <a:lumMod val="75000"/>
                  </a:schemeClr>
                </a:solidFill>
              </a:rPr>
              <a:t>Top produse exportate în 2014</a:t>
            </a:r>
            <a:endParaRPr lang="en-US" dirty="0">
              <a:solidFill>
                <a:schemeClr val="accent4">
                  <a:lumMod val="75000"/>
                </a:schemeClr>
              </a:solidFill>
            </a:endParaRPr>
          </a:p>
        </c:rich>
      </c:tx>
      <c:layout>
        <c:manualLayout>
          <c:xMode val="edge"/>
          <c:yMode val="edge"/>
          <c:x val="0.19999684378553212"/>
          <c:y val="1.6914787245861578E-2"/>
        </c:manualLayout>
      </c:layout>
      <c:spPr>
        <a:noFill/>
        <a:ln>
          <a:noFill/>
        </a:ln>
        <a:effectLst/>
      </c:spPr>
    </c:title>
    <c:view3D>
      <c:rotX val="30"/>
      <c:depthPercent val="100"/>
      <c:perspective val="30"/>
    </c:view3D>
    <c:floor>
      <c:spPr>
        <a:noFill/>
        <a:ln>
          <a:noFill/>
        </a:ln>
        <a:effectLst/>
        <a:sp3d/>
      </c:spPr>
    </c:floor>
    <c:sideWall>
      <c:spPr>
        <a:noFill/>
        <a:ln>
          <a:noFill/>
        </a:ln>
        <a:effectLst/>
        <a:sp3d/>
      </c:spPr>
    </c:sideWall>
    <c:backWall>
      <c:spPr>
        <a:noFill/>
        <a:ln>
          <a:noFill/>
        </a:ln>
        <a:effectLst/>
        <a:sp3d/>
      </c:spPr>
    </c:backWall>
    <c:plotArea>
      <c:layout>
        <c:manualLayout>
          <c:layoutTarget val="inner"/>
          <c:xMode val="edge"/>
          <c:yMode val="edge"/>
          <c:x val="9.0558736756721367E-2"/>
          <c:y val="0.23266012977724698"/>
          <c:w val="0.83090770360936794"/>
          <c:h val="0.74557883325463881"/>
        </c:manualLayout>
      </c:layout>
      <c:pie3DChart>
        <c:varyColors val="1"/>
        <c:ser>
          <c:idx val="0"/>
          <c:order val="0"/>
          <c:dPt>
            <c:idx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1"/>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2"/>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3"/>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4"/>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5"/>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6"/>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7"/>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8"/>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9"/>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1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Lbls>
            <c:dLbl>
              <c:idx val="6"/>
              <c:layout>
                <c:manualLayout>
                  <c:x val="-8.217204367253958E-2"/>
                  <c:y val="1.6956688720410382E-2"/>
                </c:manualLayout>
              </c:layout>
              <c:dLblPos val="bestFit"/>
              <c:showCatName val="1"/>
              <c:showPercent val="1"/>
              <c:extLst>
                <c:ext xmlns:c15="http://schemas.microsoft.com/office/drawing/2012/chart" uri="{CE6537A1-D6FC-4f65-9D91-7224C49458BB}">
                  <c15:layout/>
                </c:ext>
              </c:extLst>
            </c:dLbl>
            <c:dLbl>
              <c:idx val="9"/>
              <c:spPr>
                <a:solidFill>
                  <a:sysClr val="window" lastClr="FFFFFF"/>
                </a:solid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tx1"/>
                      </a:solidFill>
                      <a:latin typeface="+mn-lt"/>
                      <a:ea typeface="+mn-ea"/>
                      <a:cs typeface="+mn-cs"/>
                    </a:defRPr>
                  </a:pPr>
                  <a:endParaRPr lang="ru-RU"/>
                </a:p>
              </c:txPr>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tx1"/>
                    </a:solidFill>
                    <a:latin typeface="+mn-lt"/>
                    <a:ea typeface="+mn-ea"/>
                    <a:cs typeface="+mn-cs"/>
                  </a:defRPr>
                </a:pPr>
                <a:endParaRPr lang="ru-RU"/>
              </a:p>
            </c:txPr>
            <c:dLblPos val="outEnd"/>
            <c:showCatName val="1"/>
            <c:showPercent val="1"/>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'top product'!$C$20:$C$30</c:f>
              <c:strCache>
                <c:ptCount val="11"/>
                <c:pt idx="0">
                  <c:v>Distilate de vin, rachiu, lichior</c:v>
                </c:pt>
                <c:pt idx="1">
                  <c:v>Griu</c:v>
                </c:pt>
                <c:pt idx="2">
                  <c:v>Nuci</c:v>
                </c:pt>
                <c:pt idx="3">
                  <c:v>Porumb</c:v>
                </c:pt>
                <c:pt idx="4">
                  <c:v>Semințe de floarea-soarelui</c:v>
                </c:pt>
                <c:pt idx="5">
                  <c:v>Semințe de rapiță</c:v>
                </c:pt>
                <c:pt idx="6">
                  <c:v>Sucuri de fructe</c:v>
                </c:pt>
                <c:pt idx="7">
                  <c:v>Ulei de floarea-soarelui</c:v>
                </c:pt>
                <c:pt idx="8">
                  <c:v>Vin</c:v>
                </c:pt>
                <c:pt idx="9">
                  <c:v>Zahar</c:v>
                </c:pt>
                <c:pt idx="10">
                  <c:v>Altele</c:v>
                </c:pt>
              </c:strCache>
            </c:strRef>
          </c:cat>
          <c:val>
            <c:numRef>
              <c:f>'top product'!$D$20:$D$30</c:f>
              <c:numCache>
                <c:formatCode>General</c:formatCode>
                <c:ptCount val="11"/>
                <c:pt idx="0">
                  <c:v>68.900000000000006</c:v>
                </c:pt>
                <c:pt idx="1">
                  <c:v>81.3</c:v>
                </c:pt>
                <c:pt idx="2">
                  <c:v>110.8</c:v>
                </c:pt>
                <c:pt idx="3">
                  <c:v>82</c:v>
                </c:pt>
                <c:pt idx="4">
                  <c:v>105.6</c:v>
                </c:pt>
                <c:pt idx="5">
                  <c:v>27.3</c:v>
                </c:pt>
                <c:pt idx="6">
                  <c:v>38.200000000000003</c:v>
                </c:pt>
                <c:pt idx="7">
                  <c:v>74.099999999999994</c:v>
                </c:pt>
                <c:pt idx="8">
                  <c:v>111.8</c:v>
                </c:pt>
                <c:pt idx="9">
                  <c:v>49.8</c:v>
                </c:pt>
                <c:pt idx="10" formatCode="0.0">
                  <c:v>315.60000000000025</c:v>
                </c:pt>
              </c:numCache>
            </c:numRef>
          </c:val>
        </c:ser>
        <c:dLbls>
          <c:showCatName val="1"/>
        </c:dLbls>
      </c:pie3DChart>
      <c:spPr>
        <a:noFill/>
        <a:ln>
          <a:noFill/>
        </a:ln>
        <a:effectLst/>
      </c:spPr>
    </c:plotArea>
    <c:plotVisOnly val="1"/>
    <c:dispBlanksAs val="zero"/>
  </c:chart>
  <c:spPr>
    <a:noFill/>
    <a:ln>
      <a:noFill/>
    </a:ln>
    <a:effectLst/>
  </c:spPr>
  <c:txPr>
    <a:bodyPr/>
    <a:lstStyle/>
    <a:p>
      <a:pPr>
        <a:defRPr/>
      </a:pPr>
      <a:endParaRPr lang="ru-RU"/>
    </a:p>
  </c:txPr>
  <c:externalData r:id="rId1"/>
</c:chartSpace>
</file>

<file path=ppt/charts/chart15.xml><?xml version="1.0" encoding="utf-8"?>
<c:chartSpace xmlns:c="http://schemas.openxmlformats.org/drawingml/2006/chart" xmlns:a="http://schemas.openxmlformats.org/drawingml/2006/main" xmlns:r="http://schemas.openxmlformats.org/officeDocument/2006/relationships">
  <c:date1904 val="1"/>
  <c:lang val="ru-RU"/>
  <c:chart>
    <c:title>
      <c:tx>
        <c:rich>
          <a:bodyPr rot="0" spcFirstLastPara="1" vertOverflow="ellipsis" vert="horz" wrap="square" anchor="ctr" anchorCtr="1"/>
          <a:lstStyle/>
          <a:p>
            <a:pPr>
              <a:defRPr sz="1600" b="1" i="0" u="none" strike="noStrike" kern="1200" cap="all" baseline="0">
                <a:solidFill>
                  <a:schemeClr val="tx1">
                    <a:lumMod val="65000"/>
                    <a:lumOff val="35000"/>
                  </a:schemeClr>
                </a:solidFill>
                <a:latin typeface="+mn-lt"/>
                <a:ea typeface="+mn-ea"/>
                <a:cs typeface="+mn-cs"/>
              </a:defRPr>
            </a:pPr>
            <a:r>
              <a:rPr lang="ro-RO" dirty="0">
                <a:solidFill>
                  <a:schemeClr val="accent4">
                    <a:lumMod val="75000"/>
                  </a:schemeClr>
                </a:solidFill>
              </a:rPr>
              <a:t>top 10 produse</a:t>
            </a:r>
            <a:r>
              <a:rPr lang="ro-RO" baseline="0" dirty="0">
                <a:solidFill>
                  <a:schemeClr val="accent4">
                    <a:lumMod val="75000"/>
                  </a:schemeClr>
                </a:solidFill>
              </a:rPr>
              <a:t> importate in 2013</a:t>
            </a:r>
            <a:endParaRPr lang="en-US" dirty="0">
              <a:solidFill>
                <a:schemeClr val="accent4">
                  <a:lumMod val="75000"/>
                </a:schemeClr>
              </a:solidFill>
            </a:endParaRPr>
          </a:p>
        </c:rich>
      </c:tx>
      <c:spPr>
        <a:noFill/>
        <a:ln>
          <a:noFill/>
        </a:ln>
        <a:effectLst/>
      </c:spPr>
    </c:title>
    <c:view3D>
      <c:rotX val="30"/>
      <c:depthPercent val="100"/>
      <c:perspective val="30"/>
    </c:view3D>
    <c:floor>
      <c:spPr>
        <a:noFill/>
        <a:ln>
          <a:noFill/>
        </a:ln>
        <a:effectLst/>
        <a:sp3d/>
      </c:spPr>
    </c:floor>
    <c:sideWall>
      <c:spPr>
        <a:noFill/>
        <a:ln>
          <a:noFill/>
        </a:ln>
        <a:effectLst/>
        <a:sp3d/>
      </c:spPr>
    </c:sideWall>
    <c:backWall>
      <c:spPr>
        <a:noFill/>
        <a:ln>
          <a:noFill/>
        </a:ln>
        <a:effectLst/>
        <a:sp3d/>
      </c:spPr>
    </c:backWall>
    <c:plotArea>
      <c:layout/>
      <c:pie3DChart>
        <c:varyColors val="1"/>
        <c:ser>
          <c:idx val="0"/>
          <c:order val="0"/>
          <c:dPt>
            <c:idx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1"/>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2"/>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3"/>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4"/>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5"/>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6"/>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7"/>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8"/>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9"/>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1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Lbls>
            <c:dLbl>
              <c:idx val="0"/>
              <c:layout>
                <c:manualLayout>
                  <c:x val="-0.18131290736130756"/>
                  <c:y val="-2.9893100389975658E-3"/>
                </c:manualLayout>
              </c:layout>
              <c:dLblPos val="bestFit"/>
              <c:showCatName val="1"/>
              <c:showPercent val="1"/>
              <c:extLst>
                <c:ext xmlns:c15="http://schemas.microsoft.com/office/drawing/2012/chart" uri="{CE6537A1-D6FC-4f65-9D91-7224C49458BB}"/>
              </c:extLst>
            </c:dLbl>
            <c:dLbl>
              <c:idx val="1"/>
              <c:layout>
                <c:manualLayout>
                  <c:x val="-0.12519224555899813"/>
                  <c:y val="-6.2775510818948582E-2"/>
                </c:manualLayout>
              </c:layout>
              <c:dLblPos val="bestFit"/>
              <c:showCatName val="1"/>
              <c:showPercent val="1"/>
              <c:extLst>
                <c:ext xmlns:c15="http://schemas.microsoft.com/office/drawing/2012/chart" uri="{CE6537A1-D6FC-4f65-9D91-7224C49458BB}"/>
              </c:extLst>
            </c:dLbl>
            <c:dLbl>
              <c:idx val="2"/>
              <c:layout>
                <c:manualLayout>
                  <c:x val="2.1584869923965178E-2"/>
                  <c:y val="-0.16142274210586771"/>
                </c:manualLayout>
              </c:layout>
              <c:dLblPos val="bestFit"/>
              <c:showCatName val="1"/>
              <c:showPercent val="1"/>
              <c:extLst>
                <c:ext xmlns:c15="http://schemas.microsoft.com/office/drawing/2012/chart" uri="{CE6537A1-D6FC-4f65-9D91-7224C49458BB}"/>
              </c:extLst>
            </c:dLbl>
            <c:dLbl>
              <c:idx val="3"/>
              <c:layout>
                <c:manualLayout>
                  <c:x val="-3.0218817893551242E-2"/>
                  <c:y val="-0.11359378148190702"/>
                </c:manualLayout>
              </c:layout>
              <c:dLblPos val="bestFit"/>
              <c:showCatName val="1"/>
              <c:showPercent val="1"/>
              <c:extLst>
                <c:ext xmlns:c15="http://schemas.microsoft.com/office/drawing/2012/chart" uri="{CE6537A1-D6FC-4f65-9D91-7224C49458BB}"/>
              </c:extLst>
            </c:dLbl>
            <c:dLbl>
              <c:idx val="4"/>
              <c:layout>
                <c:manualLayout>
                  <c:x val="-1.5828721756163379E-16"/>
                  <c:y val="-8.9679301169926541E-3"/>
                </c:manualLayout>
              </c:layout>
              <c:dLblPos val="bestFit"/>
              <c:showCatName val="1"/>
              <c:showPercent val="1"/>
              <c:extLst>
                <c:ext xmlns:c15="http://schemas.microsoft.com/office/drawing/2012/chart" uri="{CE6537A1-D6FC-4f65-9D91-7224C49458BB}"/>
              </c:extLst>
            </c:dLbl>
            <c:dLbl>
              <c:idx val="7"/>
              <c:layout>
                <c:manualLayout>
                  <c:x val="0"/>
                  <c:y val="8.9679301169926534E-2"/>
                </c:manualLayout>
              </c:layout>
              <c:dLblPos val="bestFit"/>
              <c:showCatName val="1"/>
              <c:showPercent val="1"/>
              <c:extLst>
                <c:ext xmlns:c15="http://schemas.microsoft.com/office/drawing/2012/chart" uri="{CE6537A1-D6FC-4f65-9D91-7224C49458BB}"/>
              </c:extLst>
            </c:dLbl>
            <c:dLbl>
              <c:idx val="8"/>
              <c:layout>
                <c:manualLayout>
                  <c:x val="-3.6694278870740962E-2"/>
                  <c:y val="0.19131584249584316"/>
                </c:manualLayout>
              </c:layout>
              <c:dLblPos val="bestFit"/>
              <c:showCatName val="1"/>
              <c:showPercent val="1"/>
              <c:extLst>
                <c:ext xmlns:c15="http://schemas.microsoft.com/office/drawing/2012/chart" uri="{CE6537A1-D6FC-4f65-9D91-7224C49458BB}"/>
              </c:extLst>
            </c:dLbl>
            <c:dLbl>
              <c:idx val="9"/>
              <c:layout>
                <c:manualLayout>
                  <c:x val="-0.2719693610419614"/>
                  <c:y val="0.14348688187188241"/>
                </c:manualLayout>
              </c:layout>
              <c:dLblPos val="bestFit"/>
              <c:showCatName val="1"/>
              <c:showPercent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tx1"/>
                    </a:solidFill>
                    <a:latin typeface="+mn-lt"/>
                    <a:ea typeface="+mn-ea"/>
                    <a:cs typeface="+mn-cs"/>
                  </a:defRPr>
                </a:pPr>
                <a:endParaRPr lang="ru-RU"/>
              </a:p>
            </c:txPr>
            <c:dLblPos val="outEnd"/>
            <c:showCatName val="1"/>
            <c:showPercent val="1"/>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'top product'!$C$43:$C$53</c:f>
              <c:strCache>
                <c:ptCount val="11"/>
                <c:pt idx="0">
                  <c:v>Țigări</c:v>
                </c:pt>
                <c:pt idx="1">
                  <c:v>Distilate de vin, rachiuri, lichioruri</c:v>
                </c:pt>
                <c:pt idx="2">
                  <c:v>Zahăr</c:v>
                </c:pt>
                <c:pt idx="3">
                  <c:v>Pește congelat</c:v>
                </c:pt>
                <c:pt idx="4">
                  <c:v>Preparate alimentare nedenumite și necuprinse</c:v>
                </c:pt>
                <c:pt idx="5">
                  <c:v>Produse de brutarie</c:v>
                </c:pt>
                <c:pt idx="6">
                  <c:v>Carne de păsări</c:v>
                </c:pt>
                <c:pt idx="7">
                  <c:v>Ciocolată și alte produse din cacao</c:v>
                </c:pt>
                <c:pt idx="8">
                  <c:v>Sosuri și preparate</c:v>
                </c:pt>
                <c:pt idx="9">
                  <c:v>Extracte, esențe și concentrate</c:v>
                </c:pt>
                <c:pt idx="10">
                  <c:v>Altele</c:v>
                </c:pt>
              </c:strCache>
            </c:strRef>
          </c:cat>
          <c:val>
            <c:numRef>
              <c:f>'top product'!$D$43:$D$53</c:f>
              <c:numCache>
                <c:formatCode>General</c:formatCode>
                <c:ptCount val="11"/>
                <c:pt idx="0">
                  <c:v>65.599999999999994</c:v>
                </c:pt>
                <c:pt idx="1">
                  <c:v>41.1</c:v>
                </c:pt>
                <c:pt idx="2">
                  <c:v>25.2</c:v>
                </c:pt>
                <c:pt idx="3">
                  <c:v>34.1</c:v>
                </c:pt>
                <c:pt idx="4">
                  <c:v>29.1</c:v>
                </c:pt>
                <c:pt idx="5">
                  <c:v>25.6</c:v>
                </c:pt>
                <c:pt idx="6">
                  <c:v>24.1</c:v>
                </c:pt>
                <c:pt idx="7">
                  <c:v>22.4</c:v>
                </c:pt>
                <c:pt idx="8">
                  <c:v>18.8</c:v>
                </c:pt>
                <c:pt idx="9">
                  <c:v>18.100000000000001</c:v>
                </c:pt>
                <c:pt idx="10" formatCode="0.0">
                  <c:v>479.7</c:v>
                </c:pt>
              </c:numCache>
            </c:numRef>
          </c:val>
        </c:ser>
        <c:dLbls>
          <c:showCatName val="1"/>
        </c:dLbls>
      </c:pie3DChart>
      <c:spPr>
        <a:noFill/>
        <a:ln>
          <a:noFill/>
        </a:ln>
        <a:effectLst/>
      </c:spPr>
    </c:plotArea>
    <c:plotVisOnly val="1"/>
    <c:dispBlanksAs val="zero"/>
  </c:chart>
  <c:spPr>
    <a:noFill/>
    <a:ln>
      <a:noFill/>
    </a:ln>
    <a:effectLst/>
  </c:spPr>
  <c:txPr>
    <a:bodyPr/>
    <a:lstStyle/>
    <a:p>
      <a:pPr>
        <a:defRPr/>
      </a:pPr>
      <a:endParaRPr lang="ru-RU"/>
    </a:p>
  </c:txPr>
  <c:externalData r:id="rId1"/>
</c:chartSpace>
</file>

<file path=ppt/charts/chart16.xml><?xml version="1.0" encoding="utf-8"?>
<c:chartSpace xmlns:c="http://schemas.openxmlformats.org/drawingml/2006/chart" xmlns:a="http://schemas.openxmlformats.org/drawingml/2006/main" xmlns:r="http://schemas.openxmlformats.org/officeDocument/2006/relationships">
  <c:lang val="ru-RU"/>
  <c:chart>
    <c:title>
      <c:tx>
        <c:rich>
          <a:bodyPr rot="0" spcFirstLastPara="1" vertOverflow="ellipsis" vert="horz" wrap="square" anchor="ctr" anchorCtr="1"/>
          <a:lstStyle/>
          <a:p>
            <a:pPr>
              <a:defRPr sz="1440" b="1" i="0" u="none" strike="noStrike" kern="1200" cap="all" baseline="0">
                <a:solidFill>
                  <a:schemeClr val="tx1">
                    <a:lumMod val="65000"/>
                    <a:lumOff val="35000"/>
                  </a:schemeClr>
                </a:solidFill>
                <a:latin typeface="+mn-lt"/>
                <a:ea typeface="+mn-ea"/>
                <a:cs typeface="+mn-cs"/>
              </a:defRPr>
            </a:pPr>
            <a:r>
              <a:rPr lang="ro-RO" dirty="0">
                <a:solidFill>
                  <a:schemeClr val="accent4">
                    <a:lumMod val="75000"/>
                  </a:schemeClr>
                </a:solidFill>
              </a:rPr>
              <a:t>top 10 produse importate in 2014</a:t>
            </a:r>
            <a:endParaRPr lang="en-US" dirty="0">
              <a:solidFill>
                <a:schemeClr val="accent4">
                  <a:lumMod val="75000"/>
                </a:schemeClr>
              </a:solidFill>
            </a:endParaRPr>
          </a:p>
        </c:rich>
      </c:tx>
      <c:layout>
        <c:manualLayout>
          <c:xMode val="edge"/>
          <c:yMode val="edge"/>
          <c:x val="0.10527077865266846"/>
          <c:y val="1.8701869377014232E-2"/>
        </c:manualLayout>
      </c:layout>
      <c:spPr>
        <a:noFill/>
        <a:ln>
          <a:noFill/>
        </a:ln>
        <a:effectLst/>
      </c:spPr>
    </c:title>
    <c:view3D>
      <c:rotX val="30"/>
      <c:depthPercent val="100"/>
      <c:perspective val="30"/>
    </c:view3D>
    <c:floor>
      <c:spPr>
        <a:noFill/>
        <a:ln>
          <a:noFill/>
        </a:ln>
        <a:effectLst/>
        <a:sp3d/>
      </c:spPr>
    </c:floor>
    <c:sideWall>
      <c:spPr>
        <a:noFill/>
        <a:ln>
          <a:noFill/>
        </a:ln>
        <a:effectLst/>
        <a:sp3d/>
      </c:spPr>
    </c:sideWall>
    <c:backWall>
      <c:spPr>
        <a:noFill/>
        <a:ln>
          <a:noFill/>
        </a:ln>
        <a:effectLst/>
        <a:sp3d/>
      </c:spPr>
    </c:backWall>
    <c:plotArea>
      <c:layout>
        <c:manualLayout>
          <c:layoutTarget val="inner"/>
          <c:xMode val="edge"/>
          <c:yMode val="edge"/>
          <c:x val="8.9633790689923346E-2"/>
          <c:y val="0.18860456505362894"/>
          <c:w val="0.82525481499206643"/>
          <c:h val="0.75995187806020903"/>
        </c:manualLayout>
      </c:layout>
      <c:pie3DChart>
        <c:varyColors val="1"/>
        <c:ser>
          <c:idx val="0"/>
          <c:order val="0"/>
          <c:dPt>
            <c:idx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1"/>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2"/>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3"/>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4"/>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5"/>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6"/>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7"/>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8"/>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9"/>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10"/>
            <c:spPr>
              <a:solidFill>
                <a:schemeClr val="accent5">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Lbls>
            <c:dLbl>
              <c:idx val="0"/>
              <c:layout>
                <c:manualLayout>
                  <c:x val="-0.20502930229974448"/>
                  <c:y val="-3.9213900246939513E-2"/>
                </c:manualLayout>
              </c:layout>
              <c:spPr>
                <a:noFill/>
                <a:ln>
                  <a:noFill/>
                </a:ln>
                <a:effectLst/>
              </c:spPr>
              <c:txPr>
                <a:bodyPr rot="0" spcFirstLastPara="1" vertOverflow="ellipsis" vert="horz" wrap="square" anchor="ctr" anchorCtr="1"/>
                <a:lstStyle/>
                <a:p>
                  <a:pPr>
                    <a:defRPr sz="1200" b="1" i="0" u="none" strike="noStrike" kern="1200" spc="0" baseline="0">
                      <a:solidFill>
                        <a:schemeClr val="tx1"/>
                      </a:solidFill>
                      <a:latin typeface="+mn-lt"/>
                      <a:ea typeface="+mn-ea"/>
                      <a:cs typeface="+mn-cs"/>
                    </a:defRPr>
                  </a:pPr>
                  <a:endParaRPr lang="ru-RU"/>
                </a:p>
              </c:txPr>
              <c:dLblPos val="bestFit"/>
              <c:showCatName val="1"/>
              <c:showPercent val="1"/>
              <c:extLst>
                <c:ext xmlns:c15="http://schemas.microsoft.com/office/drawing/2012/chart" uri="{CE6537A1-D6FC-4f65-9D91-7224C49458BB}"/>
              </c:extLst>
            </c:dLbl>
            <c:dLbl>
              <c:idx val="1"/>
              <c:layout>
                <c:manualLayout>
                  <c:x val="-9.4798494611709916E-2"/>
                  <c:y val="-6.1271719135842985E-2"/>
                </c:manualLayout>
              </c:layout>
              <c:spPr>
                <a:noFill/>
                <a:ln>
                  <a:noFill/>
                </a:ln>
                <a:effectLst/>
              </c:spPr>
              <c:txPr>
                <a:bodyPr rot="0" spcFirstLastPara="1" vertOverflow="ellipsis" vert="horz" wrap="square" anchor="ctr" anchorCtr="1"/>
                <a:lstStyle/>
                <a:p>
                  <a:pPr>
                    <a:defRPr sz="1200" b="1" i="0" u="none" strike="noStrike" kern="1200" spc="0" baseline="0">
                      <a:solidFill>
                        <a:schemeClr val="tx1"/>
                      </a:solidFill>
                      <a:latin typeface="+mn-lt"/>
                      <a:ea typeface="+mn-ea"/>
                      <a:cs typeface="+mn-cs"/>
                    </a:defRPr>
                  </a:pPr>
                  <a:endParaRPr lang="ru-RU"/>
                </a:p>
              </c:txPr>
              <c:dLblPos val="bestFit"/>
              <c:showCatName val="1"/>
              <c:showPercent val="1"/>
              <c:extLst>
                <c:ext xmlns:c15="http://schemas.microsoft.com/office/drawing/2012/chart" uri="{CE6537A1-D6FC-4f65-9D91-7224C49458BB}"/>
              </c:extLst>
            </c:dLbl>
            <c:dLbl>
              <c:idx val="2"/>
              <c:layout>
                <c:manualLayout>
                  <c:x val="-2.2046161537606943E-2"/>
                  <c:y val="-0.24018513901250446"/>
                </c:manualLayout>
              </c:layout>
              <c:spPr>
                <a:noFill/>
                <a:ln>
                  <a:noFill/>
                </a:ln>
                <a:effectLst/>
              </c:spPr>
              <c:txPr>
                <a:bodyPr rot="0" spcFirstLastPara="1" vertOverflow="ellipsis" vert="horz" wrap="square" anchor="ctr" anchorCtr="1"/>
                <a:lstStyle/>
                <a:p>
                  <a:pPr>
                    <a:defRPr sz="1200" b="1" i="0" u="none" strike="noStrike" kern="1200" spc="0" baseline="0">
                      <a:solidFill>
                        <a:schemeClr val="tx1"/>
                      </a:solidFill>
                      <a:latin typeface="+mn-lt"/>
                      <a:ea typeface="+mn-ea"/>
                      <a:cs typeface="+mn-cs"/>
                    </a:defRPr>
                  </a:pPr>
                  <a:endParaRPr lang="ru-RU"/>
                </a:p>
              </c:txPr>
              <c:dLblPos val="bestFit"/>
              <c:showCatName val="1"/>
              <c:showPercent val="1"/>
              <c:extLst>
                <c:ext xmlns:c15="http://schemas.microsoft.com/office/drawing/2012/chart" uri="{CE6537A1-D6FC-4f65-9D91-7224C49458BB}"/>
              </c:extLst>
            </c:dLbl>
            <c:dLbl>
              <c:idx val="3"/>
              <c:spPr>
                <a:noFill/>
                <a:ln>
                  <a:noFill/>
                </a:ln>
                <a:effectLst/>
              </c:spPr>
              <c:txPr>
                <a:bodyPr rot="0" spcFirstLastPara="1" vertOverflow="ellipsis" vert="horz" wrap="square" anchor="ctr" anchorCtr="1"/>
                <a:lstStyle/>
                <a:p>
                  <a:pPr>
                    <a:defRPr sz="1200" b="1" i="0" u="none" strike="noStrike" kern="1200" spc="0" baseline="0">
                      <a:solidFill>
                        <a:schemeClr val="tx1"/>
                      </a:solidFill>
                      <a:latin typeface="+mn-lt"/>
                      <a:ea typeface="+mn-ea"/>
                      <a:cs typeface="+mn-cs"/>
                    </a:defRPr>
                  </a:pPr>
                  <a:endParaRPr lang="ru-RU"/>
                </a:p>
              </c:txPr>
            </c:dLbl>
            <c:dLbl>
              <c:idx val="4"/>
              <c:layout>
                <c:manualLayout>
                  <c:x val="-1.3227696922564315E-2"/>
                  <c:y val="-0.24018513901250446"/>
                </c:manualLayout>
              </c:layout>
              <c:spPr>
                <a:noFill/>
                <a:ln>
                  <a:noFill/>
                </a:ln>
                <a:effectLst/>
              </c:spPr>
              <c:txPr>
                <a:bodyPr rot="0" spcFirstLastPara="1" vertOverflow="ellipsis" vert="horz" wrap="square" anchor="ctr" anchorCtr="1"/>
                <a:lstStyle/>
                <a:p>
                  <a:pPr>
                    <a:defRPr sz="1200" b="1" i="0" u="none" strike="noStrike" kern="1200" spc="0" baseline="0">
                      <a:solidFill>
                        <a:schemeClr val="tx1"/>
                      </a:solidFill>
                      <a:latin typeface="+mn-lt"/>
                      <a:ea typeface="+mn-ea"/>
                      <a:cs typeface="+mn-cs"/>
                    </a:defRPr>
                  </a:pPr>
                  <a:endParaRPr lang="ru-RU"/>
                </a:p>
              </c:txPr>
              <c:dLblPos val="bestFit"/>
              <c:showCatName val="1"/>
              <c:showPercent val="1"/>
              <c:extLst>
                <c:ext xmlns:c15="http://schemas.microsoft.com/office/drawing/2012/chart" uri="{CE6537A1-D6FC-4f65-9D91-7224C49458BB}"/>
              </c:extLst>
            </c:dLbl>
            <c:dLbl>
              <c:idx val="5"/>
              <c:spPr>
                <a:noFill/>
                <a:ln>
                  <a:noFill/>
                </a:ln>
                <a:effectLst/>
              </c:spPr>
              <c:txPr>
                <a:bodyPr rot="0" spcFirstLastPara="1" vertOverflow="ellipsis" vert="horz" wrap="square" anchor="ctr" anchorCtr="1"/>
                <a:lstStyle/>
                <a:p>
                  <a:pPr>
                    <a:defRPr sz="1200" b="1" i="0" u="none" strike="noStrike" kern="1200" spc="0" baseline="0">
                      <a:solidFill>
                        <a:schemeClr val="tx1"/>
                      </a:solidFill>
                      <a:latin typeface="+mn-lt"/>
                      <a:ea typeface="+mn-ea"/>
                      <a:cs typeface="+mn-cs"/>
                    </a:defRPr>
                  </a:pPr>
                  <a:endParaRPr lang="ru-RU"/>
                </a:p>
              </c:txPr>
            </c:dLbl>
            <c:dLbl>
              <c:idx val="6"/>
              <c:spPr>
                <a:noFill/>
                <a:ln>
                  <a:noFill/>
                </a:ln>
                <a:effectLst/>
              </c:spPr>
              <c:txPr>
                <a:bodyPr rot="0" spcFirstLastPara="1" vertOverflow="ellipsis" vert="horz" wrap="square" anchor="ctr" anchorCtr="1"/>
                <a:lstStyle/>
                <a:p>
                  <a:pPr>
                    <a:defRPr sz="1200" b="1" i="0" u="none" strike="noStrike" kern="1200" spc="0" baseline="0">
                      <a:solidFill>
                        <a:schemeClr val="tx1"/>
                      </a:solidFill>
                      <a:latin typeface="+mn-lt"/>
                      <a:ea typeface="+mn-ea"/>
                      <a:cs typeface="+mn-cs"/>
                    </a:defRPr>
                  </a:pPr>
                  <a:endParaRPr lang="ru-RU"/>
                </a:p>
              </c:txPr>
            </c:dLbl>
            <c:dLbl>
              <c:idx val="7"/>
              <c:layout>
                <c:manualLayout>
                  <c:x val="0"/>
                  <c:y val="0.14950299469145692"/>
                </c:manualLayout>
              </c:layout>
              <c:spPr>
                <a:noFill/>
                <a:ln>
                  <a:noFill/>
                </a:ln>
                <a:effectLst/>
              </c:spPr>
              <c:txPr>
                <a:bodyPr rot="0" spcFirstLastPara="1" vertOverflow="ellipsis" vert="horz" wrap="square" anchor="ctr" anchorCtr="1"/>
                <a:lstStyle/>
                <a:p>
                  <a:pPr>
                    <a:defRPr sz="1200" b="1" i="0" u="none" strike="noStrike" kern="1200" spc="0" baseline="0">
                      <a:solidFill>
                        <a:schemeClr val="tx1"/>
                      </a:solidFill>
                      <a:latin typeface="+mn-lt"/>
                      <a:ea typeface="+mn-ea"/>
                      <a:cs typeface="+mn-cs"/>
                    </a:defRPr>
                  </a:pPr>
                  <a:endParaRPr lang="ru-RU"/>
                </a:p>
              </c:txPr>
              <c:dLblPos val="bestFit"/>
              <c:showCatName val="1"/>
              <c:showPercent val="1"/>
              <c:extLst>
                <c:ext xmlns:c15="http://schemas.microsoft.com/office/drawing/2012/chart" uri="{CE6537A1-D6FC-4f65-9D91-7224C49458BB}"/>
              </c:extLst>
            </c:dLbl>
            <c:dLbl>
              <c:idx val="8"/>
              <c:layout>
                <c:manualLayout>
                  <c:x val="-6.39338684590601E-2"/>
                  <c:y val="0.22057818888903474"/>
                </c:manualLayout>
              </c:layout>
              <c:spPr>
                <a:noFill/>
                <a:ln>
                  <a:noFill/>
                </a:ln>
                <a:effectLst/>
              </c:spPr>
              <c:txPr>
                <a:bodyPr rot="0" spcFirstLastPara="1" vertOverflow="ellipsis" vert="horz" wrap="square" anchor="ctr" anchorCtr="1"/>
                <a:lstStyle/>
                <a:p>
                  <a:pPr>
                    <a:defRPr sz="1200" b="1" i="0" u="none" strike="noStrike" kern="1200" spc="0" baseline="0">
                      <a:solidFill>
                        <a:schemeClr val="tx1"/>
                      </a:solidFill>
                      <a:latin typeface="+mn-lt"/>
                      <a:ea typeface="+mn-ea"/>
                      <a:cs typeface="+mn-cs"/>
                    </a:defRPr>
                  </a:pPr>
                  <a:endParaRPr lang="ru-RU"/>
                </a:p>
              </c:txPr>
              <c:dLblPos val="bestFit"/>
              <c:showCatName val="1"/>
              <c:showPercent val="1"/>
              <c:extLst>
                <c:ext xmlns:c15="http://schemas.microsoft.com/office/drawing/2012/chart" uri="{CE6537A1-D6FC-4f65-9D91-7224C49458BB}"/>
              </c:extLst>
            </c:dLbl>
            <c:dLbl>
              <c:idx val="9"/>
              <c:layout>
                <c:manualLayout>
                  <c:x val="-0.29100933229641157"/>
                  <c:y val="0.17156081358036043"/>
                </c:manualLayout>
              </c:layout>
              <c:spPr>
                <a:noFill/>
                <a:ln>
                  <a:noFill/>
                </a:ln>
                <a:effectLst/>
              </c:spPr>
              <c:txPr>
                <a:bodyPr rot="0" spcFirstLastPara="1" vertOverflow="ellipsis" vert="horz" wrap="square" anchor="ctr" anchorCtr="1"/>
                <a:lstStyle/>
                <a:p>
                  <a:pPr>
                    <a:defRPr sz="1200" b="1" i="0" u="none" strike="noStrike" kern="1200" spc="0" baseline="0">
                      <a:solidFill>
                        <a:schemeClr val="tx1"/>
                      </a:solidFill>
                      <a:latin typeface="+mn-lt"/>
                      <a:ea typeface="+mn-ea"/>
                      <a:cs typeface="+mn-cs"/>
                    </a:defRPr>
                  </a:pPr>
                  <a:endParaRPr lang="ru-RU"/>
                </a:p>
              </c:txPr>
              <c:dLblPos val="bestFit"/>
              <c:showCatName val="1"/>
              <c:showPercent val="1"/>
              <c:extLst>
                <c:ext xmlns:c15="http://schemas.microsoft.com/office/drawing/2012/chart" uri="{CE6537A1-D6FC-4f65-9D91-7224C49458BB}"/>
              </c:extLst>
            </c:dLbl>
            <c:dLbl>
              <c:idx val="10"/>
              <c:spPr>
                <a:noFill/>
                <a:ln>
                  <a:noFill/>
                </a:ln>
                <a:effectLst/>
              </c:spPr>
              <c:txPr>
                <a:bodyPr rot="0" spcFirstLastPara="1" vertOverflow="ellipsis" vert="horz" wrap="square" anchor="ctr" anchorCtr="1"/>
                <a:lstStyle/>
                <a:p>
                  <a:pPr>
                    <a:defRPr sz="1200" b="1" i="0" u="none" strike="noStrike" kern="1200" spc="0" baseline="0">
                      <a:solidFill>
                        <a:schemeClr val="tx1"/>
                      </a:solidFill>
                      <a:latin typeface="+mn-lt"/>
                      <a:ea typeface="+mn-ea"/>
                      <a:cs typeface="+mn-cs"/>
                    </a:defRPr>
                  </a:pPr>
                  <a:endParaRPr lang="ru-RU"/>
                </a:p>
              </c:txPr>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tx1"/>
                    </a:solidFill>
                    <a:latin typeface="+mn-lt"/>
                    <a:ea typeface="+mn-ea"/>
                    <a:cs typeface="+mn-cs"/>
                  </a:defRPr>
                </a:pPr>
                <a:endParaRPr lang="ru-RU"/>
              </a:p>
            </c:txPr>
            <c:dLblPos val="outEnd"/>
            <c:showCatName val="1"/>
            <c:showPercent val="1"/>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'top product'!$C$59:$C$69</c:f>
              <c:strCache>
                <c:ptCount val="11"/>
                <c:pt idx="0">
                  <c:v>Țigări</c:v>
                </c:pt>
                <c:pt idx="1">
                  <c:v>Distilate de vin, rachiuri, lichioruri</c:v>
                </c:pt>
                <c:pt idx="2">
                  <c:v>Citrice</c:v>
                </c:pt>
                <c:pt idx="3">
                  <c:v>Pește congelat</c:v>
                </c:pt>
                <c:pt idx="4">
                  <c:v>Preparate alimentare nedenumite și necuprinse</c:v>
                </c:pt>
                <c:pt idx="5">
                  <c:v>Produse de brutarie</c:v>
                </c:pt>
                <c:pt idx="6">
                  <c:v>Carne de păsări</c:v>
                </c:pt>
                <c:pt idx="7">
                  <c:v>Ciocolată și alte produse din cacao</c:v>
                </c:pt>
                <c:pt idx="8">
                  <c:v>Carne de porc</c:v>
                </c:pt>
                <c:pt idx="9">
                  <c:v>Extracte, esențe și concentrate</c:v>
                </c:pt>
                <c:pt idx="10">
                  <c:v>Altele</c:v>
                </c:pt>
              </c:strCache>
            </c:strRef>
          </c:cat>
          <c:val>
            <c:numRef>
              <c:f>'top product'!$D$59:$D$69</c:f>
              <c:numCache>
                <c:formatCode>General</c:formatCode>
                <c:ptCount val="11"/>
                <c:pt idx="0">
                  <c:v>51.6</c:v>
                </c:pt>
                <c:pt idx="1">
                  <c:v>25.2</c:v>
                </c:pt>
                <c:pt idx="2">
                  <c:v>15.2</c:v>
                </c:pt>
                <c:pt idx="3">
                  <c:v>31.9</c:v>
                </c:pt>
                <c:pt idx="4">
                  <c:v>29.6</c:v>
                </c:pt>
                <c:pt idx="5">
                  <c:v>22.1</c:v>
                </c:pt>
                <c:pt idx="6">
                  <c:v>23.6</c:v>
                </c:pt>
                <c:pt idx="7">
                  <c:v>19.100000000000001</c:v>
                </c:pt>
                <c:pt idx="8">
                  <c:v>24.5</c:v>
                </c:pt>
                <c:pt idx="9">
                  <c:v>18.5</c:v>
                </c:pt>
                <c:pt idx="10" formatCode="0.0">
                  <c:v>458</c:v>
                </c:pt>
              </c:numCache>
            </c:numRef>
          </c:val>
        </c:ser>
        <c:dLbls>
          <c:showCatName val="1"/>
        </c:dLbls>
      </c:pie3DChart>
      <c:spPr>
        <a:noFill/>
        <a:ln>
          <a:noFill/>
        </a:ln>
        <a:effectLst/>
      </c:spPr>
    </c:plotArea>
    <c:plotVisOnly val="1"/>
    <c:dispBlanksAs val="zero"/>
  </c:chart>
  <c:spPr>
    <a:noFill/>
    <a:ln>
      <a:noFill/>
    </a:ln>
    <a:effectLst/>
  </c:spPr>
  <c:txPr>
    <a:bodyPr/>
    <a:lstStyle/>
    <a:p>
      <a:pPr>
        <a:defRPr sz="1200"/>
      </a:pPr>
      <a:endParaRPr lang="ru-RU"/>
    </a:p>
  </c:txPr>
  <c:externalData r:id="rId1"/>
</c:chartSpace>
</file>

<file path=ppt/charts/chart17.xml><?xml version="1.0" encoding="utf-8"?>
<c:chartSpace xmlns:c="http://schemas.openxmlformats.org/drawingml/2006/chart" xmlns:a="http://schemas.openxmlformats.org/drawingml/2006/main" xmlns:r="http://schemas.openxmlformats.org/officeDocument/2006/relationships">
  <c:lang val="ru-RU"/>
  <c:chart>
    <c:autoTitleDeleted val="1"/>
    <c:view3D>
      <c:rotX val="30"/>
      <c:depthPercent val="100"/>
      <c:perspective val="30"/>
    </c:view3D>
    <c:floor>
      <c:spPr>
        <a:noFill/>
        <a:ln>
          <a:noFill/>
        </a:ln>
        <a:effectLst/>
        <a:sp3d/>
      </c:spPr>
    </c:floor>
    <c:sideWall>
      <c:spPr>
        <a:noFill/>
        <a:ln>
          <a:noFill/>
        </a:ln>
        <a:effectLst/>
        <a:sp3d/>
      </c:spPr>
    </c:sideWall>
    <c:backWall>
      <c:spPr>
        <a:noFill/>
        <a:ln>
          <a:noFill/>
        </a:ln>
        <a:effectLst/>
        <a:sp3d/>
      </c:spPr>
    </c:backWall>
    <c:plotArea>
      <c:layout>
        <c:manualLayout>
          <c:layoutTarget val="inner"/>
          <c:xMode val="edge"/>
          <c:yMode val="edge"/>
          <c:x val="2.7894085673746356E-2"/>
          <c:y val="7.6426385593077836E-2"/>
          <c:w val="0.83874645686047222"/>
          <c:h val="0.8239364338569104"/>
        </c:manualLayout>
      </c:layout>
      <c:pie3DChart>
        <c:varyColors val="1"/>
        <c:dLbls>
          <c:showPercent val="1"/>
        </c:dLbls>
      </c:pie3DChart>
      <c:spPr>
        <a:noFill/>
        <a:ln>
          <a:noFill/>
        </a:ln>
        <a:effectLst/>
      </c:spPr>
    </c:plotArea>
    <c:plotVisOnly val="1"/>
    <c:dispBlanksAs val="zero"/>
  </c:chart>
  <c:spPr>
    <a:noFill/>
    <a:ln>
      <a:noFill/>
    </a:ln>
    <a:effectLst/>
  </c:spPr>
  <c:txPr>
    <a:bodyPr/>
    <a:lstStyle/>
    <a:p>
      <a:pPr>
        <a:defRPr/>
      </a:pPr>
      <a:endParaRPr lang="ru-RU"/>
    </a:p>
  </c:txPr>
  <c:externalData r:id="rId1"/>
</c:chartSpace>
</file>

<file path=ppt/charts/chart18.xml><?xml version="1.0" encoding="utf-8"?>
<c:chartSpace xmlns:c="http://schemas.openxmlformats.org/drawingml/2006/chart" xmlns:a="http://schemas.openxmlformats.org/drawingml/2006/main" xmlns:r="http://schemas.openxmlformats.org/officeDocument/2006/relationships">
  <c:lang val="ru-RU"/>
  <c:chart>
    <c:autoTitleDeleted val="1"/>
    <c:plotArea>
      <c:layout>
        <c:manualLayout>
          <c:layoutTarget val="inner"/>
          <c:xMode val="edge"/>
          <c:yMode val="edge"/>
          <c:x val="8.0209973753280872E-2"/>
          <c:y val="0.13930555555555557"/>
          <c:w val="0.88367888366472203"/>
          <c:h val="0.54637956050859082"/>
        </c:manualLayout>
      </c:layout>
      <c:barChart>
        <c:barDir val="col"/>
        <c:grouping val="clustered"/>
        <c:ser>
          <c:idx val="0"/>
          <c:order val="0"/>
          <c:tx>
            <c:strRef>
              <c:f>Animale!$D$2:$D$4</c:f>
              <c:strCache>
                <c:ptCount val="3"/>
                <c:pt idx="1">
                  <c:v>2013</c:v>
                </c:pt>
                <c:pt idx="2">
                  <c:v>Export</c:v>
                </c:pt>
              </c:strCache>
            </c:strRef>
          </c:tx>
          <c:spPr>
            <a:solidFill>
              <a:schemeClr val="accent1"/>
            </a:solidFill>
            <a:ln>
              <a:noFill/>
            </a:ln>
            <a:effectLst/>
          </c:spPr>
          <c:cat>
            <c:strRef>
              <c:f>Animale!$C$5:$C$12</c:f>
              <c:strCache>
                <c:ptCount val="8"/>
                <c:pt idx="0">
                  <c:v>Animale vii</c:v>
                </c:pt>
                <c:pt idx="1">
                  <c:v>Carne de bovine</c:v>
                </c:pt>
                <c:pt idx="2">
                  <c:v>Carne de ovine</c:v>
                </c:pt>
                <c:pt idx="3">
                  <c:v>Carne de pasari</c:v>
                </c:pt>
                <c:pt idx="4">
                  <c:v>Pește congelat</c:v>
                </c:pt>
                <c:pt idx="5">
                  <c:v>Brînzeturi și cașuri</c:v>
                </c:pt>
                <c:pt idx="6">
                  <c:v>Miere de albine</c:v>
                </c:pt>
                <c:pt idx="7">
                  <c:v>Altele</c:v>
                </c:pt>
              </c:strCache>
            </c:strRef>
          </c:cat>
          <c:val>
            <c:numRef>
              <c:f>Animale!$D$5:$D$12</c:f>
              <c:numCache>
                <c:formatCode>General</c:formatCode>
                <c:ptCount val="8"/>
                <c:pt idx="0">
                  <c:v>7.2</c:v>
                </c:pt>
                <c:pt idx="1">
                  <c:v>14.3</c:v>
                </c:pt>
                <c:pt idx="2">
                  <c:v>3</c:v>
                </c:pt>
                <c:pt idx="3">
                  <c:v>0</c:v>
                </c:pt>
                <c:pt idx="4">
                  <c:v>0</c:v>
                </c:pt>
                <c:pt idx="5">
                  <c:v>4.9000000000000004</c:v>
                </c:pt>
                <c:pt idx="6">
                  <c:v>3.3</c:v>
                </c:pt>
                <c:pt idx="7" formatCode="0.0">
                  <c:v>4.4664000000000001</c:v>
                </c:pt>
              </c:numCache>
            </c:numRef>
          </c:val>
        </c:ser>
        <c:ser>
          <c:idx val="1"/>
          <c:order val="1"/>
          <c:tx>
            <c:strRef>
              <c:f>Animale!$E$2:$E$4</c:f>
              <c:strCache>
                <c:ptCount val="3"/>
                <c:pt idx="1">
                  <c:v>2013</c:v>
                </c:pt>
                <c:pt idx="2">
                  <c:v>Import</c:v>
                </c:pt>
              </c:strCache>
            </c:strRef>
          </c:tx>
          <c:spPr>
            <a:solidFill>
              <a:schemeClr val="accent2"/>
            </a:solidFill>
            <a:ln>
              <a:noFill/>
            </a:ln>
            <a:effectLst/>
          </c:spPr>
          <c:cat>
            <c:strRef>
              <c:f>Animale!$C$5:$C$12</c:f>
              <c:strCache>
                <c:ptCount val="8"/>
                <c:pt idx="0">
                  <c:v>Animale vii</c:v>
                </c:pt>
                <c:pt idx="1">
                  <c:v>Carne de bovine</c:v>
                </c:pt>
                <c:pt idx="2">
                  <c:v>Carne de ovine</c:v>
                </c:pt>
                <c:pt idx="3">
                  <c:v>Carne de pasari</c:v>
                </c:pt>
                <c:pt idx="4">
                  <c:v>Pește congelat</c:v>
                </c:pt>
                <c:pt idx="5">
                  <c:v>Brînzeturi și cașuri</c:v>
                </c:pt>
                <c:pt idx="6">
                  <c:v>Miere de albine</c:v>
                </c:pt>
                <c:pt idx="7">
                  <c:v>Altele</c:v>
                </c:pt>
              </c:strCache>
            </c:strRef>
          </c:cat>
          <c:val>
            <c:numRef>
              <c:f>Animale!$E$5:$E$12</c:f>
              <c:numCache>
                <c:formatCode>General</c:formatCode>
                <c:ptCount val="8"/>
                <c:pt idx="0">
                  <c:v>8.7000000000000011</c:v>
                </c:pt>
                <c:pt idx="1">
                  <c:v>1.8</c:v>
                </c:pt>
                <c:pt idx="2">
                  <c:v>0</c:v>
                </c:pt>
                <c:pt idx="3">
                  <c:v>24.1</c:v>
                </c:pt>
                <c:pt idx="4">
                  <c:v>34.1</c:v>
                </c:pt>
                <c:pt idx="5">
                  <c:v>15.7</c:v>
                </c:pt>
                <c:pt idx="6">
                  <c:v>0.18000000000000005</c:v>
                </c:pt>
                <c:pt idx="7" formatCode="0.0">
                  <c:v>62.220600000000012</c:v>
                </c:pt>
              </c:numCache>
            </c:numRef>
          </c:val>
        </c:ser>
        <c:ser>
          <c:idx val="2"/>
          <c:order val="2"/>
          <c:tx>
            <c:strRef>
              <c:f>Animale!$F$2:$F$4</c:f>
              <c:strCache>
                <c:ptCount val="3"/>
                <c:pt idx="1">
                  <c:v>2014</c:v>
                </c:pt>
                <c:pt idx="2">
                  <c:v>Export</c:v>
                </c:pt>
              </c:strCache>
            </c:strRef>
          </c:tx>
          <c:spPr>
            <a:solidFill>
              <a:schemeClr val="accent3"/>
            </a:solidFill>
            <a:ln>
              <a:noFill/>
            </a:ln>
            <a:effectLst/>
          </c:spPr>
          <c:cat>
            <c:strRef>
              <c:f>Animale!$C$5:$C$12</c:f>
              <c:strCache>
                <c:ptCount val="8"/>
                <c:pt idx="0">
                  <c:v>Animale vii</c:v>
                </c:pt>
                <c:pt idx="1">
                  <c:v>Carne de bovine</c:v>
                </c:pt>
                <c:pt idx="2">
                  <c:v>Carne de ovine</c:v>
                </c:pt>
                <c:pt idx="3">
                  <c:v>Carne de pasari</c:v>
                </c:pt>
                <c:pt idx="4">
                  <c:v>Pește congelat</c:v>
                </c:pt>
                <c:pt idx="5">
                  <c:v>Brînzeturi și cașuri</c:v>
                </c:pt>
                <c:pt idx="6">
                  <c:v>Miere de albine</c:v>
                </c:pt>
                <c:pt idx="7">
                  <c:v>Altele</c:v>
                </c:pt>
              </c:strCache>
            </c:strRef>
          </c:cat>
          <c:val>
            <c:numRef>
              <c:f>Animale!$F$5:$F$12</c:f>
              <c:numCache>
                <c:formatCode>General</c:formatCode>
                <c:ptCount val="8"/>
                <c:pt idx="0">
                  <c:v>6.4</c:v>
                </c:pt>
                <c:pt idx="1">
                  <c:v>7.5</c:v>
                </c:pt>
                <c:pt idx="2">
                  <c:v>3.3</c:v>
                </c:pt>
                <c:pt idx="3">
                  <c:v>0</c:v>
                </c:pt>
                <c:pt idx="4">
                  <c:v>0</c:v>
                </c:pt>
                <c:pt idx="5">
                  <c:v>5.4</c:v>
                </c:pt>
                <c:pt idx="6">
                  <c:v>9.7000000000000011</c:v>
                </c:pt>
                <c:pt idx="7" formatCode="0.0">
                  <c:v>27.431699999999992</c:v>
                </c:pt>
              </c:numCache>
            </c:numRef>
          </c:val>
        </c:ser>
        <c:ser>
          <c:idx val="3"/>
          <c:order val="3"/>
          <c:tx>
            <c:strRef>
              <c:f>Animale!$G$2:$G$4</c:f>
              <c:strCache>
                <c:ptCount val="3"/>
                <c:pt idx="1">
                  <c:v>2014</c:v>
                </c:pt>
                <c:pt idx="2">
                  <c:v>Import</c:v>
                </c:pt>
              </c:strCache>
            </c:strRef>
          </c:tx>
          <c:spPr>
            <a:solidFill>
              <a:schemeClr val="accent4"/>
            </a:solidFill>
            <a:ln>
              <a:noFill/>
            </a:ln>
            <a:effectLst/>
          </c:spPr>
          <c:cat>
            <c:strRef>
              <c:f>Animale!$C$5:$C$12</c:f>
              <c:strCache>
                <c:ptCount val="8"/>
                <c:pt idx="0">
                  <c:v>Animale vii</c:v>
                </c:pt>
                <c:pt idx="1">
                  <c:v>Carne de bovine</c:v>
                </c:pt>
                <c:pt idx="2">
                  <c:v>Carne de ovine</c:v>
                </c:pt>
                <c:pt idx="3">
                  <c:v>Carne de pasari</c:v>
                </c:pt>
                <c:pt idx="4">
                  <c:v>Pește congelat</c:v>
                </c:pt>
                <c:pt idx="5">
                  <c:v>Brînzeturi și cașuri</c:v>
                </c:pt>
                <c:pt idx="6">
                  <c:v>Miere de albine</c:v>
                </c:pt>
                <c:pt idx="7">
                  <c:v>Altele</c:v>
                </c:pt>
              </c:strCache>
            </c:strRef>
          </c:cat>
          <c:val>
            <c:numRef>
              <c:f>Animale!$G$5:$G$12</c:f>
              <c:numCache>
                <c:formatCode>General</c:formatCode>
                <c:ptCount val="8"/>
                <c:pt idx="0">
                  <c:v>17.2</c:v>
                </c:pt>
                <c:pt idx="1">
                  <c:v>2.1</c:v>
                </c:pt>
                <c:pt idx="2">
                  <c:v>0</c:v>
                </c:pt>
                <c:pt idx="3">
                  <c:v>23.6</c:v>
                </c:pt>
                <c:pt idx="4">
                  <c:v>31.9</c:v>
                </c:pt>
                <c:pt idx="5">
                  <c:v>13.9</c:v>
                </c:pt>
                <c:pt idx="6">
                  <c:v>0.14000000000000001</c:v>
                </c:pt>
                <c:pt idx="7" formatCode="0.0">
                  <c:v>69.919500000000014</c:v>
                </c:pt>
              </c:numCache>
            </c:numRef>
          </c:val>
        </c:ser>
        <c:gapWidth val="219"/>
        <c:overlap val="-27"/>
        <c:axId val="71511424"/>
        <c:axId val="71529600"/>
      </c:barChart>
      <c:catAx>
        <c:axId val="71511424"/>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ru-RU"/>
          </a:p>
        </c:txPr>
        <c:crossAx val="71529600"/>
        <c:crosses val="autoZero"/>
        <c:auto val="1"/>
        <c:lblAlgn val="ctr"/>
        <c:lblOffset val="100"/>
      </c:catAx>
      <c:valAx>
        <c:axId val="71529600"/>
        <c:scaling>
          <c:orientation val="minMax"/>
        </c:scaling>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milioane USD</a:t>
                </a:r>
              </a:p>
            </c:rich>
          </c:tx>
          <c:spPr>
            <a:noFill/>
            <a:ln>
              <a:noFill/>
            </a:ln>
            <a:effectLst/>
          </c:spPr>
        </c:title>
        <c:numFmt formatCode="General" sourceLinked="1"/>
        <c:maj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ru-RU"/>
          </a:p>
        </c:txPr>
        <c:crossAx val="71511424"/>
        <c:crosses val="autoZero"/>
        <c:crossBetween val="between"/>
      </c:valAx>
      <c:spPr>
        <a:noFill/>
        <a:ln>
          <a:noFill/>
        </a:ln>
        <a:effectLst/>
      </c:spPr>
    </c:plotArea>
    <c:legend>
      <c:legendPos val="b"/>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ru-RU"/>
        </a:p>
      </c:txPr>
    </c:legend>
    <c:plotVisOnly val="1"/>
    <c:dispBlanksAs val="gap"/>
  </c:chart>
  <c:spPr>
    <a:noFill/>
    <a:ln>
      <a:noFill/>
    </a:ln>
    <a:effectLst/>
  </c:spPr>
  <c:txPr>
    <a:bodyPr/>
    <a:lstStyle/>
    <a:p>
      <a:pPr>
        <a:defRPr sz="1400"/>
      </a:pPr>
      <a:endParaRPr lang="ru-RU"/>
    </a:p>
  </c:txPr>
  <c:externalData r:id="rId1"/>
</c:chartSpace>
</file>

<file path=ppt/charts/chart19.xml><?xml version="1.0" encoding="utf-8"?>
<c:chartSpace xmlns:c="http://schemas.openxmlformats.org/drawingml/2006/chart" xmlns:a="http://schemas.openxmlformats.org/drawingml/2006/main" xmlns:r="http://schemas.openxmlformats.org/officeDocument/2006/relationships">
  <c:lang val="ru-RU"/>
  <c:chart>
    <c:title>
      <c:tx>
        <c:rich>
          <a:bodyPr rot="0" spcFirstLastPara="1" vertOverflow="ellipsis" vert="horz" wrap="square" anchor="ctr" anchorCtr="1"/>
          <a:lstStyle/>
          <a:p>
            <a:pPr>
              <a:defRPr sz="1680" b="0" i="0" u="none" strike="noStrike" kern="1200" spc="0" baseline="0">
                <a:solidFill>
                  <a:schemeClr val="tx1">
                    <a:lumMod val="65000"/>
                    <a:lumOff val="35000"/>
                  </a:schemeClr>
                </a:solidFill>
                <a:latin typeface="Calibri" panose="020F0502020204030204" pitchFamily="34" charset="0"/>
                <a:ea typeface="+mn-ea"/>
                <a:cs typeface="+mn-cs"/>
              </a:defRPr>
            </a:pPr>
            <a:r>
              <a:rPr lang="en-US"/>
              <a:t>Export</a:t>
            </a:r>
          </a:p>
        </c:rich>
      </c:tx>
      <c:spPr>
        <a:noFill/>
        <a:ln>
          <a:noFill/>
        </a:ln>
        <a:effectLst/>
      </c:spPr>
    </c:title>
    <c:plotArea>
      <c:layout/>
      <c:barChart>
        <c:barDir val="bar"/>
        <c:grouping val="clustered"/>
        <c:ser>
          <c:idx val="0"/>
          <c:order val="0"/>
          <c:tx>
            <c:strRef>
              <c:f>vegetale!$D$13</c:f>
              <c:strCache>
                <c:ptCount val="1"/>
                <c:pt idx="0">
                  <c:v>2012</c:v>
                </c:pt>
              </c:strCache>
            </c:strRef>
          </c:tx>
          <c:spPr>
            <a:solidFill>
              <a:schemeClr val="accent1"/>
            </a:solidFill>
            <a:ln>
              <a:noFill/>
            </a:ln>
            <a:effectLst/>
          </c:spPr>
          <c:dLbls>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Calibri" panose="020F0502020204030204" pitchFamily="34" charset="0"/>
                    <a:ea typeface="+mn-ea"/>
                    <a:cs typeface="+mn-cs"/>
                  </a:defRPr>
                </a:pPr>
                <a:endParaRPr lang="ru-RU"/>
              </a:p>
            </c:txPr>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vegetale!$C$14:$C$17</c:f>
              <c:strCache>
                <c:ptCount val="4"/>
                <c:pt idx="0">
                  <c:v>Legume, plante, rădăcini alimentare</c:v>
                </c:pt>
                <c:pt idx="1">
                  <c:v>Fructe comestibile</c:v>
                </c:pt>
                <c:pt idx="2">
                  <c:v>Cereale</c:v>
                </c:pt>
                <c:pt idx="3">
                  <c:v>Seminţe şi fructe oleaginoase</c:v>
                </c:pt>
              </c:strCache>
            </c:strRef>
          </c:cat>
          <c:val>
            <c:numRef>
              <c:f>vegetale!$D$14:$D$17</c:f>
              <c:numCache>
                <c:formatCode>0.0</c:formatCode>
                <c:ptCount val="4"/>
                <c:pt idx="0">
                  <c:v>16.959699999999984</c:v>
                </c:pt>
                <c:pt idx="1">
                  <c:v>202.15359999999998</c:v>
                </c:pt>
                <c:pt idx="2">
                  <c:v>36.5075</c:v>
                </c:pt>
                <c:pt idx="3">
                  <c:v>99.887199999999993</c:v>
                </c:pt>
              </c:numCache>
            </c:numRef>
          </c:val>
        </c:ser>
        <c:ser>
          <c:idx val="1"/>
          <c:order val="1"/>
          <c:tx>
            <c:strRef>
              <c:f>vegetale!$E$13</c:f>
              <c:strCache>
                <c:ptCount val="1"/>
                <c:pt idx="0">
                  <c:v>2013</c:v>
                </c:pt>
              </c:strCache>
            </c:strRef>
          </c:tx>
          <c:spPr>
            <a:solidFill>
              <a:schemeClr val="accent2"/>
            </a:solidFill>
            <a:ln>
              <a:noFill/>
            </a:ln>
            <a:effectLst/>
          </c:spPr>
          <c:dLbls>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Calibri" panose="020F0502020204030204" pitchFamily="34" charset="0"/>
                    <a:ea typeface="+mn-ea"/>
                    <a:cs typeface="+mn-cs"/>
                  </a:defRPr>
                </a:pPr>
                <a:endParaRPr lang="ru-RU"/>
              </a:p>
            </c:txPr>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vegetale!$C$14:$C$17</c:f>
              <c:strCache>
                <c:ptCount val="4"/>
                <c:pt idx="0">
                  <c:v>Legume, plante, rădăcini alimentare</c:v>
                </c:pt>
                <c:pt idx="1">
                  <c:v>Fructe comestibile</c:v>
                </c:pt>
                <c:pt idx="2">
                  <c:v>Cereale</c:v>
                </c:pt>
                <c:pt idx="3">
                  <c:v>Seminţe şi fructe oleaginoase</c:v>
                </c:pt>
              </c:strCache>
            </c:strRef>
          </c:cat>
          <c:val>
            <c:numRef>
              <c:f>vegetale!$E$14:$E$17</c:f>
              <c:numCache>
                <c:formatCode>0.0</c:formatCode>
                <c:ptCount val="4"/>
                <c:pt idx="0">
                  <c:v>12.542300000000003</c:v>
                </c:pt>
                <c:pt idx="1">
                  <c:v>203.95220000000006</c:v>
                </c:pt>
                <c:pt idx="2">
                  <c:v>120.7627</c:v>
                </c:pt>
                <c:pt idx="3">
                  <c:v>166.63359999999994</c:v>
                </c:pt>
              </c:numCache>
            </c:numRef>
          </c:val>
        </c:ser>
        <c:ser>
          <c:idx val="2"/>
          <c:order val="2"/>
          <c:tx>
            <c:strRef>
              <c:f>vegetale!$F$13</c:f>
              <c:strCache>
                <c:ptCount val="1"/>
                <c:pt idx="0">
                  <c:v>2014</c:v>
                </c:pt>
              </c:strCache>
            </c:strRef>
          </c:tx>
          <c:spPr>
            <a:solidFill>
              <a:schemeClr val="accent3"/>
            </a:solidFill>
            <a:ln>
              <a:noFill/>
            </a:ln>
            <a:effectLst/>
          </c:spPr>
          <c:dLbls>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Calibri" panose="020F0502020204030204" pitchFamily="34" charset="0"/>
                    <a:ea typeface="+mn-ea"/>
                    <a:cs typeface="+mn-cs"/>
                  </a:defRPr>
                </a:pPr>
                <a:endParaRPr lang="ru-RU"/>
              </a:p>
            </c:txPr>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vegetale!$C$14:$C$17</c:f>
              <c:strCache>
                <c:ptCount val="4"/>
                <c:pt idx="0">
                  <c:v>Legume, plante, rădăcini alimentare</c:v>
                </c:pt>
                <c:pt idx="1">
                  <c:v>Fructe comestibile</c:v>
                </c:pt>
                <c:pt idx="2">
                  <c:v>Cereale</c:v>
                </c:pt>
                <c:pt idx="3">
                  <c:v>Seminţe şi fructe oleaginoase</c:v>
                </c:pt>
              </c:strCache>
            </c:strRef>
          </c:cat>
          <c:val>
            <c:numRef>
              <c:f>vegetale!$F$14:$F$17</c:f>
              <c:numCache>
                <c:formatCode>0.0</c:formatCode>
                <c:ptCount val="4"/>
                <c:pt idx="0">
                  <c:v>15.046900000000001</c:v>
                </c:pt>
                <c:pt idx="1">
                  <c:v>194.01130000000001</c:v>
                </c:pt>
                <c:pt idx="2">
                  <c:v>181.24290000000002</c:v>
                </c:pt>
                <c:pt idx="3">
                  <c:v>154.20999999999998</c:v>
                </c:pt>
              </c:numCache>
            </c:numRef>
          </c:val>
        </c:ser>
        <c:gapWidth val="182"/>
        <c:axId val="71729152"/>
        <c:axId val="71730688"/>
      </c:barChart>
      <c:catAx>
        <c:axId val="71729152"/>
        <c:scaling>
          <c:orientation val="minMax"/>
        </c:scaling>
        <c:axPos val="l"/>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Calibri" panose="020F0502020204030204" pitchFamily="34" charset="0"/>
                <a:ea typeface="+mn-ea"/>
                <a:cs typeface="+mn-cs"/>
              </a:defRPr>
            </a:pPr>
            <a:endParaRPr lang="ru-RU"/>
          </a:p>
        </c:txPr>
        <c:crossAx val="71730688"/>
        <c:crosses val="autoZero"/>
        <c:auto val="1"/>
        <c:lblAlgn val="ctr"/>
        <c:lblOffset val="100"/>
      </c:catAx>
      <c:valAx>
        <c:axId val="71730688"/>
        <c:scaling>
          <c:orientation val="minMax"/>
        </c:scaling>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400" b="0" i="0" u="none" strike="noStrike" kern="1200" baseline="0">
                    <a:solidFill>
                      <a:schemeClr val="tx1">
                        <a:lumMod val="65000"/>
                        <a:lumOff val="35000"/>
                      </a:schemeClr>
                    </a:solidFill>
                    <a:latin typeface="Calibri" panose="020F0502020204030204" pitchFamily="34" charset="0"/>
                    <a:ea typeface="+mn-ea"/>
                    <a:cs typeface="+mn-cs"/>
                  </a:defRPr>
                </a:pPr>
                <a:r>
                  <a:rPr lang="en-US"/>
                  <a:t>milioane USD</a:t>
                </a:r>
              </a:p>
            </c:rich>
          </c:tx>
          <c:spPr>
            <a:noFill/>
            <a:ln>
              <a:noFill/>
            </a:ln>
            <a:effectLst/>
          </c:spPr>
        </c:title>
        <c:numFmt formatCode="0.0" sourceLinked="1"/>
        <c:maj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Calibri" panose="020F0502020204030204" pitchFamily="34" charset="0"/>
                <a:ea typeface="+mn-ea"/>
                <a:cs typeface="+mn-cs"/>
              </a:defRPr>
            </a:pPr>
            <a:endParaRPr lang="ru-RU"/>
          </a:p>
        </c:txPr>
        <c:crossAx val="71729152"/>
        <c:crosses val="autoZero"/>
        <c:crossBetween val="between"/>
      </c:valAx>
      <c:spPr>
        <a:noFill/>
        <a:ln>
          <a:noFill/>
        </a:ln>
        <a:effectLst/>
      </c:spPr>
    </c:plotArea>
    <c:legend>
      <c:legendPos val="b"/>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Calibri" panose="020F0502020204030204" pitchFamily="34" charset="0"/>
              <a:ea typeface="+mn-ea"/>
              <a:cs typeface="+mn-cs"/>
            </a:defRPr>
          </a:pPr>
          <a:endParaRPr lang="ru-RU"/>
        </a:p>
      </c:txPr>
    </c:legend>
    <c:plotVisOnly val="1"/>
    <c:dispBlanksAs val="gap"/>
  </c:chart>
  <c:spPr>
    <a:noFill/>
    <a:ln>
      <a:noFill/>
    </a:ln>
    <a:effectLst/>
  </c:spPr>
  <c:txPr>
    <a:bodyPr/>
    <a:lstStyle/>
    <a:p>
      <a:pPr>
        <a:defRPr sz="1400">
          <a:latin typeface="Calibri" panose="020F0502020204030204" pitchFamily="34" charset="0"/>
        </a:defRPr>
      </a:pPr>
      <a:endParaRPr lang="ru-RU"/>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style val="5"/>
  <c:chart>
    <c:title>
      <c:tx>
        <c:rich>
          <a:bodyPr rot="0" spcFirstLastPara="1" vertOverflow="ellipsis" vert="horz" wrap="square" anchor="ctr" anchorCtr="1"/>
          <a:lstStyle/>
          <a:p>
            <a:pPr>
              <a:defRPr sz="2160" b="0" i="0" u="none" strike="noStrike" kern="1200" spc="0" baseline="0">
                <a:solidFill>
                  <a:schemeClr val="tx1">
                    <a:lumMod val="65000"/>
                    <a:lumOff val="35000"/>
                  </a:schemeClr>
                </a:solidFill>
                <a:latin typeface="+mn-lt"/>
                <a:ea typeface="+mn-ea"/>
                <a:cs typeface="+mn-cs"/>
              </a:defRPr>
            </a:pPr>
            <a:r>
              <a:rPr lang="en-US"/>
              <a:t>Structura exportului pe regiuni geografice, %</a:t>
            </a:r>
          </a:p>
        </c:rich>
      </c:tx>
      <c:layout/>
      <c:spPr>
        <a:noFill/>
        <a:ln>
          <a:noFill/>
        </a:ln>
        <a:effectLst/>
      </c:spPr>
    </c:title>
    <c:plotArea>
      <c:layout/>
      <c:barChart>
        <c:barDir val="col"/>
        <c:grouping val="stacked"/>
        <c:ser>
          <c:idx val="0"/>
          <c:order val="0"/>
          <c:tx>
            <c:strRef>
              <c:f>'3 regiuni'!$C$12</c:f>
              <c:strCache>
                <c:ptCount val="1"/>
                <c:pt idx="0">
                  <c:v>CSI</c:v>
                </c:pt>
              </c:strCache>
            </c:strRef>
          </c:tx>
          <c:spPr>
            <a:solidFill>
              <a:schemeClr val="accent3">
                <a:shade val="65000"/>
              </a:schemeClr>
            </a:solidFill>
            <a:ln>
              <a:noFill/>
            </a:ln>
            <a:effectLst/>
          </c:spPr>
          <c:dLbls>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cs"/>
                  </a:defRPr>
                </a:pPr>
                <a:endParaRPr lang="ru-RU"/>
              </a:p>
            </c:txPr>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'3 regiuni'!$D$11:$F$11</c:f>
              <c:numCache>
                <c:formatCode>General</c:formatCode>
                <c:ptCount val="3"/>
                <c:pt idx="0">
                  <c:v>2012</c:v>
                </c:pt>
                <c:pt idx="1">
                  <c:v>2013</c:v>
                </c:pt>
                <c:pt idx="2">
                  <c:v>2014</c:v>
                </c:pt>
              </c:numCache>
            </c:numRef>
          </c:cat>
          <c:val>
            <c:numRef>
              <c:f>'3 regiuni'!$D$12:$F$12</c:f>
              <c:numCache>
                <c:formatCode>0.0</c:formatCode>
                <c:ptCount val="3"/>
                <c:pt idx="0">
                  <c:v>46.17927168514494</c:v>
                </c:pt>
                <c:pt idx="1">
                  <c:v>38.968934353415477</c:v>
                </c:pt>
                <c:pt idx="2">
                  <c:v>34.466734041061152</c:v>
                </c:pt>
              </c:numCache>
            </c:numRef>
          </c:val>
        </c:ser>
        <c:ser>
          <c:idx val="1"/>
          <c:order val="1"/>
          <c:tx>
            <c:strRef>
              <c:f>'3 regiuni'!$C$13</c:f>
              <c:strCache>
                <c:ptCount val="1"/>
                <c:pt idx="0">
                  <c:v>UE</c:v>
                </c:pt>
              </c:strCache>
            </c:strRef>
          </c:tx>
          <c:spPr>
            <a:solidFill>
              <a:schemeClr val="accent3"/>
            </a:solidFill>
            <a:ln>
              <a:noFill/>
            </a:ln>
            <a:effectLst/>
          </c:spPr>
          <c:dLbls>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cs"/>
                  </a:defRPr>
                </a:pPr>
                <a:endParaRPr lang="ru-RU"/>
              </a:p>
            </c:txPr>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'3 regiuni'!$D$11:$F$11</c:f>
              <c:numCache>
                <c:formatCode>General</c:formatCode>
                <c:ptCount val="3"/>
                <c:pt idx="0">
                  <c:v>2012</c:v>
                </c:pt>
                <c:pt idx="1">
                  <c:v>2013</c:v>
                </c:pt>
                <c:pt idx="2">
                  <c:v>2014</c:v>
                </c:pt>
              </c:numCache>
            </c:numRef>
          </c:cat>
          <c:val>
            <c:numRef>
              <c:f>'3 regiuni'!$D$13:$F$13</c:f>
              <c:numCache>
                <c:formatCode>0.0</c:formatCode>
                <c:ptCount val="3"/>
                <c:pt idx="0">
                  <c:v>38.585815823992178</c:v>
                </c:pt>
                <c:pt idx="1">
                  <c:v>37.296721390580842</c:v>
                </c:pt>
                <c:pt idx="2">
                  <c:v>41.347204326451717</c:v>
                </c:pt>
              </c:numCache>
            </c:numRef>
          </c:val>
        </c:ser>
        <c:ser>
          <c:idx val="2"/>
          <c:order val="2"/>
          <c:tx>
            <c:strRef>
              <c:f>'3 regiuni'!$C$14</c:f>
              <c:strCache>
                <c:ptCount val="1"/>
                <c:pt idx="0">
                  <c:v>Alte</c:v>
                </c:pt>
              </c:strCache>
            </c:strRef>
          </c:tx>
          <c:spPr>
            <a:solidFill>
              <a:schemeClr val="accent3">
                <a:tint val="65000"/>
              </a:schemeClr>
            </a:solidFill>
            <a:ln>
              <a:noFill/>
            </a:ln>
            <a:effectLst/>
          </c:spPr>
          <c:dLbls>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cs"/>
                  </a:defRPr>
                </a:pPr>
                <a:endParaRPr lang="ru-RU"/>
              </a:p>
            </c:txPr>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'3 regiuni'!$D$11:$F$11</c:f>
              <c:numCache>
                <c:formatCode>General</c:formatCode>
                <c:ptCount val="3"/>
                <c:pt idx="0">
                  <c:v>2012</c:v>
                </c:pt>
                <c:pt idx="1">
                  <c:v>2013</c:v>
                </c:pt>
                <c:pt idx="2">
                  <c:v>2014</c:v>
                </c:pt>
              </c:numCache>
            </c:numRef>
          </c:cat>
          <c:val>
            <c:numRef>
              <c:f>'3 regiuni'!$D$14:$F$14</c:f>
              <c:numCache>
                <c:formatCode>0.0</c:formatCode>
                <c:ptCount val="3"/>
                <c:pt idx="0">
                  <c:v>15.006434737521424</c:v>
                </c:pt>
                <c:pt idx="1">
                  <c:v>23.53651145390992</c:v>
                </c:pt>
                <c:pt idx="2">
                  <c:v>23.997373354235823</c:v>
                </c:pt>
              </c:numCache>
            </c:numRef>
          </c:val>
        </c:ser>
        <c:overlap val="100"/>
        <c:axId val="69667456"/>
        <c:axId val="69706112"/>
      </c:barChart>
      <c:catAx>
        <c:axId val="69667456"/>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ru-RU"/>
          </a:p>
        </c:txPr>
        <c:crossAx val="69706112"/>
        <c:crosses val="autoZero"/>
        <c:auto val="1"/>
        <c:lblAlgn val="ctr"/>
        <c:lblOffset val="100"/>
      </c:catAx>
      <c:valAx>
        <c:axId val="69706112"/>
        <c:scaling>
          <c:orientation val="minMax"/>
          <c:max val="100"/>
        </c:scaling>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US"/>
                  <a:t>%</a:t>
                </a:r>
              </a:p>
            </c:rich>
          </c:tx>
          <c:layout/>
          <c:spPr>
            <a:noFill/>
            <a:ln>
              <a:noFill/>
            </a:ln>
            <a:effectLst/>
          </c:spPr>
        </c:title>
        <c:numFmt formatCode="0.0" sourceLinked="1"/>
        <c:maj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ru-RU"/>
          </a:p>
        </c:txPr>
        <c:crossAx val="69667456"/>
        <c:crosses val="autoZero"/>
        <c:crossBetween val="between"/>
      </c:valAx>
      <c:spPr>
        <a:noFill/>
        <a:ln>
          <a:noFill/>
        </a:ln>
        <a:effectLst/>
      </c:spPr>
    </c:plotArea>
    <c:legend>
      <c:legendPos val="b"/>
      <c:layout/>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ru-RU"/>
        </a:p>
      </c:txPr>
    </c:legend>
    <c:plotVisOnly val="1"/>
    <c:dispBlanksAs val="gap"/>
  </c:chart>
  <c:spPr>
    <a:noFill/>
    <a:ln>
      <a:noFill/>
    </a:ln>
    <a:effectLst/>
  </c:spPr>
  <c:txPr>
    <a:bodyPr/>
    <a:lstStyle/>
    <a:p>
      <a:pPr>
        <a:defRPr sz="1800"/>
      </a:pPr>
      <a:endParaRPr lang="ru-RU"/>
    </a:p>
  </c:txPr>
  <c:externalData r:id="rId1"/>
</c:chartSpace>
</file>

<file path=ppt/charts/chart20.xml><?xml version="1.0" encoding="utf-8"?>
<c:chartSpace xmlns:c="http://schemas.openxmlformats.org/drawingml/2006/chart" xmlns:a="http://schemas.openxmlformats.org/drawingml/2006/main" xmlns:r="http://schemas.openxmlformats.org/officeDocument/2006/relationships">
  <c:lang val="ru-RU"/>
  <c:chart>
    <c:title>
      <c:tx>
        <c:rich>
          <a:bodyPr rot="0" spcFirstLastPara="1" vertOverflow="ellipsis" vert="horz" wrap="square" anchor="ctr" anchorCtr="1"/>
          <a:lstStyle/>
          <a:p>
            <a:pPr>
              <a:defRPr sz="1680" b="0" i="0" u="none" strike="noStrike" kern="1200" spc="0" baseline="0">
                <a:solidFill>
                  <a:schemeClr val="tx1">
                    <a:lumMod val="65000"/>
                    <a:lumOff val="35000"/>
                  </a:schemeClr>
                </a:solidFill>
                <a:latin typeface="+mn-lt"/>
                <a:ea typeface="+mn-ea"/>
                <a:cs typeface="+mn-cs"/>
              </a:defRPr>
            </a:pPr>
            <a:r>
              <a:rPr lang="en-US"/>
              <a:t>Import</a:t>
            </a:r>
          </a:p>
        </c:rich>
      </c:tx>
      <c:spPr>
        <a:noFill/>
        <a:ln>
          <a:noFill/>
        </a:ln>
        <a:effectLst/>
      </c:spPr>
    </c:title>
    <c:plotArea>
      <c:layout>
        <c:manualLayout>
          <c:layoutTarget val="inner"/>
          <c:xMode val="edge"/>
          <c:yMode val="edge"/>
          <c:x val="0.43176656488164084"/>
          <c:y val="0.12788043392004064"/>
          <c:w val="0.52898409826518245"/>
          <c:h val="0.67247091592997621"/>
        </c:manualLayout>
      </c:layout>
      <c:barChart>
        <c:barDir val="bar"/>
        <c:grouping val="clustered"/>
        <c:ser>
          <c:idx val="0"/>
          <c:order val="0"/>
          <c:tx>
            <c:strRef>
              <c:f>vegetale!$D$30</c:f>
              <c:strCache>
                <c:ptCount val="1"/>
                <c:pt idx="0">
                  <c:v>2012</c:v>
                </c:pt>
              </c:strCache>
            </c:strRef>
          </c:tx>
          <c:spPr>
            <a:solidFill>
              <a:schemeClr val="accent1"/>
            </a:solidFill>
            <a:ln>
              <a:noFill/>
            </a:ln>
            <a:effectLst/>
          </c:spPr>
          <c:dLbls>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ru-RU"/>
              </a:p>
            </c:txPr>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vegetale!$C$31:$C$36</c:f>
              <c:strCache>
                <c:ptCount val="6"/>
                <c:pt idx="0">
                  <c:v>Legume, plante, rădăcini alimentare</c:v>
                </c:pt>
                <c:pt idx="1">
                  <c:v>Fructe comestibile</c:v>
                </c:pt>
                <c:pt idx="2">
                  <c:v>Cafea, ceai, condimente</c:v>
                </c:pt>
                <c:pt idx="3">
                  <c:v>Cereale</c:v>
                </c:pt>
                <c:pt idx="4">
                  <c:v>Produse ale morăritului</c:v>
                </c:pt>
                <c:pt idx="5">
                  <c:v>Seminţe şi fructe oleaginoase</c:v>
                </c:pt>
              </c:strCache>
            </c:strRef>
          </c:cat>
          <c:val>
            <c:numRef>
              <c:f>vegetale!$D$31:$D$36</c:f>
              <c:numCache>
                <c:formatCode>0.0</c:formatCode>
                <c:ptCount val="6"/>
                <c:pt idx="0">
                  <c:v>33.798900000000025</c:v>
                </c:pt>
                <c:pt idx="1">
                  <c:v>68.732799999999983</c:v>
                </c:pt>
                <c:pt idx="2">
                  <c:v>10.779400000000004</c:v>
                </c:pt>
                <c:pt idx="3">
                  <c:v>12.567800000000002</c:v>
                </c:pt>
                <c:pt idx="4">
                  <c:v>42.426100000000012</c:v>
                </c:pt>
                <c:pt idx="5">
                  <c:v>22.913899999999991</c:v>
                </c:pt>
              </c:numCache>
            </c:numRef>
          </c:val>
        </c:ser>
        <c:ser>
          <c:idx val="1"/>
          <c:order val="1"/>
          <c:tx>
            <c:strRef>
              <c:f>vegetale!$E$30</c:f>
              <c:strCache>
                <c:ptCount val="1"/>
                <c:pt idx="0">
                  <c:v>2013</c:v>
                </c:pt>
              </c:strCache>
            </c:strRef>
          </c:tx>
          <c:spPr>
            <a:solidFill>
              <a:schemeClr val="accent2"/>
            </a:solidFill>
            <a:ln>
              <a:noFill/>
            </a:ln>
            <a:effectLst/>
          </c:spPr>
          <c:dLbls>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ru-RU"/>
              </a:p>
            </c:txPr>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vegetale!$C$31:$C$36</c:f>
              <c:strCache>
                <c:ptCount val="6"/>
                <c:pt idx="0">
                  <c:v>Legume, plante, rădăcini alimentare</c:v>
                </c:pt>
                <c:pt idx="1">
                  <c:v>Fructe comestibile</c:v>
                </c:pt>
                <c:pt idx="2">
                  <c:v>Cafea, ceai, condimente</c:v>
                </c:pt>
                <c:pt idx="3">
                  <c:v>Cereale</c:v>
                </c:pt>
                <c:pt idx="4">
                  <c:v>Produse ale morăritului</c:v>
                </c:pt>
                <c:pt idx="5">
                  <c:v>Seminţe şi fructe oleaginoase</c:v>
                </c:pt>
              </c:strCache>
            </c:strRef>
          </c:cat>
          <c:val>
            <c:numRef>
              <c:f>vegetale!$E$31:$E$36</c:f>
              <c:numCache>
                <c:formatCode>0.0</c:formatCode>
                <c:ptCount val="6"/>
                <c:pt idx="0">
                  <c:v>32.491500000000002</c:v>
                </c:pt>
                <c:pt idx="1">
                  <c:v>67.048300000000012</c:v>
                </c:pt>
                <c:pt idx="2">
                  <c:v>11.9306</c:v>
                </c:pt>
                <c:pt idx="3">
                  <c:v>12.679800000000002</c:v>
                </c:pt>
                <c:pt idx="4">
                  <c:v>36.82950000000001</c:v>
                </c:pt>
                <c:pt idx="5">
                  <c:v>26.159899999999997</c:v>
                </c:pt>
              </c:numCache>
            </c:numRef>
          </c:val>
        </c:ser>
        <c:ser>
          <c:idx val="2"/>
          <c:order val="2"/>
          <c:tx>
            <c:strRef>
              <c:f>vegetale!$F$30</c:f>
              <c:strCache>
                <c:ptCount val="1"/>
                <c:pt idx="0">
                  <c:v>2014</c:v>
                </c:pt>
              </c:strCache>
            </c:strRef>
          </c:tx>
          <c:spPr>
            <a:solidFill>
              <a:schemeClr val="accent3"/>
            </a:solidFill>
            <a:ln>
              <a:noFill/>
            </a:ln>
            <a:effectLst/>
          </c:spPr>
          <c:dLbls>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ru-RU"/>
              </a:p>
            </c:txPr>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vegetale!$C$31:$C$36</c:f>
              <c:strCache>
                <c:ptCount val="6"/>
                <c:pt idx="0">
                  <c:v>Legume, plante, rădăcini alimentare</c:v>
                </c:pt>
                <c:pt idx="1">
                  <c:v>Fructe comestibile</c:v>
                </c:pt>
                <c:pt idx="2">
                  <c:v>Cafea, ceai, condimente</c:v>
                </c:pt>
                <c:pt idx="3">
                  <c:v>Cereale</c:v>
                </c:pt>
                <c:pt idx="4">
                  <c:v>Produse ale morăritului</c:v>
                </c:pt>
                <c:pt idx="5">
                  <c:v>Seminţe şi fructe oleaginoase</c:v>
                </c:pt>
              </c:strCache>
            </c:strRef>
          </c:cat>
          <c:val>
            <c:numRef>
              <c:f>vegetale!$F$31:$F$36</c:f>
              <c:numCache>
                <c:formatCode>0.0</c:formatCode>
                <c:ptCount val="6"/>
                <c:pt idx="0">
                  <c:v>30.021000000000001</c:v>
                </c:pt>
                <c:pt idx="1">
                  <c:v>65.537200000000013</c:v>
                </c:pt>
                <c:pt idx="2">
                  <c:v>12.6137</c:v>
                </c:pt>
                <c:pt idx="3">
                  <c:v>15.632100000000001</c:v>
                </c:pt>
                <c:pt idx="4">
                  <c:v>30.262299999999989</c:v>
                </c:pt>
                <c:pt idx="5">
                  <c:v>27.7182</c:v>
                </c:pt>
              </c:numCache>
            </c:numRef>
          </c:val>
        </c:ser>
        <c:gapWidth val="208"/>
        <c:overlap val="-56"/>
        <c:axId val="71659904"/>
        <c:axId val="71661440"/>
      </c:barChart>
      <c:catAx>
        <c:axId val="71659904"/>
        <c:scaling>
          <c:orientation val="minMax"/>
        </c:scaling>
        <c:axPos val="l"/>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Calibri" panose="020F0502020204030204" pitchFamily="34" charset="0"/>
                <a:ea typeface="+mn-ea"/>
                <a:cs typeface="+mn-cs"/>
              </a:defRPr>
            </a:pPr>
            <a:endParaRPr lang="ru-RU"/>
          </a:p>
        </c:txPr>
        <c:crossAx val="71661440"/>
        <c:crosses val="autoZero"/>
        <c:auto val="1"/>
        <c:lblAlgn val="ctr"/>
        <c:lblOffset val="100"/>
      </c:catAx>
      <c:valAx>
        <c:axId val="71661440"/>
        <c:scaling>
          <c:orientation val="minMax"/>
        </c:scaling>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t>milioane USD</a:t>
                </a:r>
              </a:p>
            </c:rich>
          </c:tx>
          <c:spPr>
            <a:noFill/>
            <a:ln>
              <a:noFill/>
            </a:ln>
            <a:effectLst/>
          </c:spPr>
        </c:title>
        <c:numFmt formatCode="0.0" sourceLinked="1"/>
        <c:maj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ru-RU"/>
          </a:p>
        </c:txPr>
        <c:crossAx val="71659904"/>
        <c:crosses val="autoZero"/>
        <c:crossBetween val="between"/>
      </c:valAx>
      <c:spPr>
        <a:noFill/>
        <a:ln>
          <a:noFill/>
        </a:ln>
        <a:effectLst/>
      </c:spPr>
    </c:plotArea>
    <c:legend>
      <c:legendPos val="b"/>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ru-RU"/>
        </a:p>
      </c:txPr>
    </c:legend>
    <c:plotVisOnly val="1"/>
    <c:dispBlanksAs val="gap"/>
  </c:chart>
  <c:spPr>
    <a:noFill/>
    <a:ln>
      <a:noFill/>
    </a:ln>
    <a:effectLst/>
  </c:spPr>
  <c:txPr>
    <a:bodyPr/>
    <a:lstStyle/>
    <a:p>
      <a:pPr>
        <a:defRPr sz="1400"/>
      </a:pPr>
      <a:endParaRPr lang="ru-RU"/>
    </a:p>
  </c:txPr>
  <c:externalData r:id="rId1"/>
</c:chartSpace>
</file>

<file path=ppt/charts/chart21.xml><?xml version="1.0" encoding="utf-8"?>
<c:chartSpace xmlns:c="http://schemas.openxmlformats.org/drawingml/2006/chart" xmlns:a="http://schemas.openxmlformats.org/drawingml/2006/main" xmlns:r="http://schemas.openxmlformats.org/officeDocument/2006/relationships">
  <c:lang val="ru-RU"/>
  <c:chart>
    <c:title>
      <c:tx>
        <c:rich>
          <a:bodyPr rot="0" spcFirstLastPara="1" vertOverflow="ellipsis" vert="horz" wrap="square" anchor="ctr" anchorCtr="1"/>
          <a:lstStyle/>
          <a:p>
            <a:pPr>
              <a:defRPr sz="2000" b="0" i="0" u="none" strike="noStrike" kern="1200" spc="0" baseline="0">
                <a:solidFill>
                  <a:schemeClr val="accent4">
                    <a:lumMod val="75000"/>
                  </a:schemeClr>
                </a:solidFill>
                <a:latin typeface="+mn-lt"/>
                <a:ea typeface="+mn-ea"/>
                <a:cs typeface="+mn-cs"/>
              </a:defRPr>
            </a:pPr>
            <a:r>
              <a:rPr lang="en-US" sz="2000">
                <a:solidFill>
                  <a:schemeClr val="accent4">
                    <a:lumMod val="75000"/>
                  </a:schemeClr>
                </a:solidFill>
              </a:rPr>
              <a:t>Export</a:t>
            </a:r>
          </a:p>
        </c:rich>
      </c:tx>
      <c:spPr>
        <a:noFill/>
        <a:ln>
          <a:noFill/>
        </a:ln>
        <a:effectLst/>
      </c:spPr>
    </c:title>
    <c:plotArea>
      <c:layout/>
      <c:barChart>
        <c:barDir val="col"/>
        <c:grouping val="clustered"/>
        <c:ser>
          <c:idx val="0"/>
          <c:order val="0"/>
          <c:tx>
            <c:strRef>
              <c:f>procesate!$E$13</c:f>
              <c:strCache>
                <c:ptCount val="1"/>
                <c:pt idx="0">
                  <c:v>2012</c:v>
                </c:pt>
              </c:strCache>
            </c:strRef>
          </c:tx>
          <c:spPr>
            <a:solidFill>
              <a:schemeClr val="accent1"/>
            </a:solidFill>
            <a:ln>
              <a:noFill/>
            </a:ln>
            <a:effectLst/>
          </c:spPr>
          <c:cat>
            <c:strRef>
              <c:f>procesate!$D$14:$D$18</c:f>
              <c:strCache>
                <c:ptCount val="5"/>
                <c:pt idx="0">
                  <c:v>Grăsimi şi uleiuri </c:v>
                </c:pt>
                <c:pt idx="1">
                  <c:v>Zahăr şi produse zaharoase</c:v>
                </c:pt>
                <c:pt idx="2">
                  <c:v>Cacao şi produse de cacao</c:v>
                </c:pt>
                <c:pt idx="3">
                  <c:v>Preparate pe bază de cereale</c:v>
                </c:pt>
                <c:pt idx="4">
                  <c:v>Preparate din legume, fructe</c:v>
                </c:pt>
              </c:strCache>
            </c:strRef>
          </c:cat>
          <c:val>
            <c:numRef>
              <c:f>procesate!$E$14:$E$18</c:f>
              <c:numCache>
                <c:formatCode>0.0</c:formatCode>
                <c:ptCount val="5"/>
                <c:pt idx="0">
                  <c:v>8.9703100000000013</c:v>
                </c:pt>
                <c:pt idx="1">
                  <c:v>3.502899999999999</c:v>
                </c:pt>
                <c:pt idx="2">
                  <c:v>0.35922000000000009</c:v>
                </c:pt>
                <c:pt idx="3">
                  <c:v>1.3444800000000001</c:v>
                </c:pt>
                <c:pt idx="4">
                  <c:v>6.0371499999999996</c:v>
                </c:pt>
              </c:numCache>
            </c:numRef>
          </c:val>
        </c:ser>
        <c:ser>
          <c:idx val="1"/>
          <c:order val="1"/>
          <c:tx>
            <c:strRef>
              <c:f>procesate!$F$13</c:f>
              <c:strCache>
                <c:ptCount val="1"/>
                <c:pt idx="0">
                  <c:v>2013</c:v>
                </c:pt>
              </c:strCache>
            </c:strRef>
          </c:tx>
          <c:spPr>
            <a:solidFill>
              <a:schemeClr val="accent2"/>
            </a:solidFill>
            <a:ln>
              <a:noFill/>
            </a:ln>
            <a:effectLst/>
          </c:spPr>
          <c:cat>
            <c:strRef>
              <c:f>procesate!$D$14:$D$18</c:f>
              <c:strCache>
                <c:ptCount val="5"/>
                <c:pt idx="0">
                  <c:v>Grăsimi şi uleiuri </c:v>
                </c:pt>
                <c:pt idx="1">
                  <c:v>Zahăr şi produse zaharoase</c:v>
                </c:pt>
                <c:pt idx="2">
                  <c:v>Cacao şi produse de cacao</c:v>
                </c:pt>
                <c:pt idx="3">
                  <c:v>Preparate pe bază de cereale</c:v>
                </c:pt>
                <c:pt idx="4">
                  <c:v>Preparate din legume, fructe</c:v>
                </c:pt>
              </c:strCache>
            </c:strRef>
          </c:cat>
          <c:val>
            <c:numRef>
              <c:f>procesate!$F$14:$F$18</c:f>
              <c:numCache>
                <c:formatCode>0.0</c:formatCode>
                <c:ptCount val="5"/>
                <c:pt idx="0">
                  <c:v>44.04</c:v>
                </c:pt>
                <c:pt idx="1">
                  <c:v>30.536899999999999</c:v>
                </c:pt>
                <c:pt idx="2">
                  <c:v>5.9361000000000024</c:v>
                </c:pt>
                <c:pt idx="3">
                  <c:v>17.554099999999991</c:v>
                </c:pt>
                <c:pt idx="4">
                  <c:v>76.06819999999999</c:v>
                </c:pt>
              </c:numCache>
            </c:numRef>
          </c:val>
        </c:ser>
        <c:ser>
          <c:idx val="2"/>
          <c:order val="2"/>
          <c:tx>
            <c:strRef>
              <c:f>procesate!$G$13</c:f>
              <c:strCache>
                <c:ptCount val="1"/>
                <c:pt idx="0">
                  <c:v>2014</c:v>
                </c:pt>
              </c:strCache>
            </c:strRef>
          </c:tx>
          <c:spPr>
            <a:solidFill>
              <a:schemeClr val="accent3"/>
            </a:solidFill>
            <a:ln>
              <a:noFill/>
            </a:ln>
            <a:effectLst/>
          </c:spPr>
          <c:cat>
            <c:strRef>
              <c:f>procesate!$D$14:$D$18</c:f>
              <c:strCache>
                <c:ptCount val="5"/>
                <c:pt idx="0">
                  <c:v>Grăsimi şi uleiuri </c:v>
                </c:pt>
                <c:pt idx="1">
                  <c:v>Zahăr şi produse zaharoase</c:v>
                </c:pt>
                <c:pt idx="2">
                  <c:v>Cacao şi produse de cacao</c:v>
                </c:pt>
                <c:pt idx="3">
                  <c:v>Preparate pe bază de cereale</c:v>
                </c:pt>
                <c:pt idx="4">
                  <c:v>Preparate din legume, fructe</c:v>
                </c:pt>
              </c:strCache>
            </c:strRef>
          </c:cat>
          <c:val>
            <c:numRef>
              <c:f>procesate!$G$14:$G$18</c:f>
              <c:numCache>
                <c:formatCode>0.0</c:formatCode>
                <c:ptCount val="5"/>
                <c:pt idx="0">
                  <c:v>77.522399999999962</c:v>
                </c:pt>
                <c:pt idx="1">
                  <c:v>55.769500000000022</c:v>
                </c:pt>
                <c:pt idx="2">
                  <c:v>6.1882999999999999</c:v>
                </c:pt>
                <c:pt idx="3">
                  <c:v>17.207000000000001</c:v>
                </c:pt>
                <c:pt idx="4">
                  <c:v>59.665100000000017</c:v>
                </c:pt>
              </c:numCache>
            </c:numRef>
          </c:val>
        </c:ser>
        <c:gapWidth val="219"/>
        <c:overlap val="-27"/>
        <c:axId val="71840896"/>
        <c:axId val="71842432"/>
      </c:barChart>
      <c:catAx>
        <c:axId val="71840896"/>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Calibri" panose="020F0502020204030204" pitchFamily="34" charset="0"/>
                <a:ea typeface="+mn-ea"/>
                <a:cs typeface="+mn-cs"/>
              </a:defRPr>
            </a:pPr>
            <a:endParaRPr lang="ru-RU"/>
          </a:p>
        </c:txPr>
        <c:crossAx val="71842432"/>
        <c:crosses val="autoZero"/>
        <c:auto val="1"/>
        <c:lblAlgn val="ctr"/>
        <c:lblOffset val="100"/>
      </c:catAx>
      <c:valAx>
        <c:axId val="71842432"/>
        <c:scaling>
          <c:orientation val="minMax"/>
        </c:scaling>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US"/>
                  <a:t>milioane USD</a:t>
                </a:r>
              </a:p>
            </c:rich>
          </c:tx>
          <c:spPr>
            <a:noFill/>
            <a:ln>
              <a:noFill/>
            </a:ln>
            <a:effectLst/>
          </c:spPr>
        </c:title>
        <c:numFmt formatCode="0.0" sourceLinked="1"/>
        <c:maj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ru-RU"/>
          </a:p>
        </c:txPr>
        <c:crossAx val="71840896"/>
        <c:crosses val="autoZero"/>
        <c:crossBetween val="between"/>
      </c:valAx>
      <c:spPr>
        <a:noFill/>
        <a:ln>
          <a:noFill/>
        </a:ln>
        <a:effectLst/>
      </c:spPr>
    </c:plotArea>
    <c:legend>
      <c:legendPos val="b"/>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ru-RU"/>
        </a:p>
      </c:txPr>
    </c:legend>
    <c:plotVisOnly val="1"/>
    <c:dispBlanksAs val="gap"/>
  </c:chart>
  <c:spPr>
    <a:noFill/>
    <a:ln>
      <a:noFill/>
    </a:ln>
    <a:effectLst/>
  </c:spPr>
  <c:txPr>
    <a:bodyPr/>
    <a:lstStyle/>
    <a:p>
      <a:pPr>
        <a:defRPr sz="1200"/>
      </a:pPr>
      <a:endParaRPr lang="ru-RU"/>
    </a:p>
  </c:txPr>
  <c:externalData r:id="rId1"/>
</c:chartSpace>
</file>

<file path=ppt/charts/chart22.xml><?xml version="1.0" encoding="utf-8"?>
<c:chartSpace xmlns:c="http://schemas.openxmlformats.org/drawingml/2006/chart" xmlns:a="http://schemas.openxmlformats.org/drawingml/2006/main" xmlns:r="http://schemas.openxmlformats.org/officeDocument/2006/relationships">
  <c:lang val="ru-RU"/>
  <c:chart>
    <c:title>
      <c:tx>
        <c:rich>
          <a:bodyPr rot="0" spcFirstLastPara="1" vertOverflow="ellipsis" vert="horz" wrap="square" anchor="ctr" anchorCtr="1"/>
          <a:lstStyle/>
          <a:p>
            <a:pPr>
              <a:defRPr sz="2400" b="0" i="0" u="none" strike="noStrike" kern="1200" spc="0" baseline="0">
                <a:solidFill>
                  <a:schemeClr val="accent4">
                    <a:lumMod val="75000"/>
                  </a:schemeClr>
                </a:solidFill>
                <a:latin typeface="+mn-lt"/>
                <a:ea typeface="+mn-ea"/>
                <a:cs typeface="+mn-cs"/>
              </a:defRPr>
            </a:pPr>
            <a:r>
              <a:rPr lang="en-US" sz="2400">
                <a:solidFill>
                  <a:schemeClr val="accent4">
                    <a:lumMod val="75000"/>
                  </a:schemeClr>
                </a:solidFill>
              </a:rPr>
              <a:t>Import</a:t>
            </a:r>
          </a:p>
        </c:rich>
      </c:tx>
      <c:layout>
        <c:manualLayout>
          <c:xMode val="edge"/>
          <c:yMode val="edge"/>
          <c:x val="0.4150485564304463"/>
          <c:y val="2.7777777777777801E-2"/>
        </c:manualLayout>
      </c:layout>
      <c:spPr>
        <a:noFill/>
        <a:ln>
          <a:noFill/>
        </a:ln>
        <a:effectLst/>
      </c:spPr>
    </c:title>
    <c:plotArea>
      <c:layout>
        <c:manualLayout>
          <c:layoutTarget val="inner"/>
          <c:xMode val="edge"/>
          <c:yMode val="edge"/>
          <c:x val="0.108493396986794"/>
          <c:y val="0.19486111111111118"/>
          <c:w val="0.8498398330129997"/>
          <c:h val="0.49475247885680967"/>
        </c:manualLayout>
      </c:layout>
      <c:barChart>
        <c:barDir val="col"/>
        <c:grouping val="clustered"/>
        <c:ser>
          <c:idx val="0"/>
          <c:order val="0"/>
          <c:tx>
            <c:strRef>
              <c:f>procesate!$E$34</c:f>
              <c:strCache>
                <c:ptCount val="1"/>
                <c:pt idx="0">
                  <c:v>2012</c:v>
                </c:pt>
              </c:strCache>
            </c:strRef>
          </c:tx>
          <c:spPr>
            <a:solidFill>
              <a:schemeClr val="accent1"/>
            </a:solidFill>
            <a:ln>
              <a:noFill/>
            </a:ln>
            <a:effectLst/>
          </c:spPr>
          <c:cat>
            <c:strRef>
              <c:f>procesate!$D$35:$D$41</c:f>
              <c:strCache>
                <c:ptCount val="7"/>
                <c:pt idx="0">
                  <c:v>Grăsimi şi uleiuri </c:v>
                </c:pt>
                <c:pt idx="1">
                  <c:v>Preparate din carne</c:v>
                </c:pt>
                <c:pt idx="2">
                  <c:v>Zahăr şi produse zaharoase</c:v>
                </c:pt>
                <c:pt idx="3">
                  <c:v>Cacao şi produse de cacao</c:v>
                </c:pt>
                <c:pt idx="4">
                  <c:v>Preparate pe bază de cereale</c:v>
                </c:pt>
                <c:pt idx="5">
                  <c:v>Preparate din legume, fructe</c:v>
                </c:pt>
                <c:pt idx="6">
                  <c:v>Preparate alimentare diverse</c:v>
                </c:pt>
              </c:strCache>
            </c:strRef>
          </c:cat>
          <c:val>
            <c:numRef>
              <c:f>procesate!$E$35:$E$41</c:f>
              <c:numCache>
                <c:formatCode>0.0</c:formatCode>
                <c:ptCount val="7"/>
                <c:pt idx="0">
                  <c:v>28.362100000000002</c:v>
                </c:pt>
                <c:pt idx="1">
                  <c:v>14.018800000000001</c:v>
                </c:pt>
                <c:pt idx="2">
                  <c:v>30.779</c:v>
                </c:pt>
                <c:pt idx="3">
                  <c:v>26.07139999999999</c:v>
                </c:pt>
                <c:pt idx="4">
                  <c:v>43.055500000000002</c:v>
                </c:pt>
                <c:pt idx="5">
                  <c:v>24.427999999999994</c:v>
                </c:pt>
                <c:pt idx="6">
                  <c:v>68.734300000000005</c:v>
                </c:pt>
              </c:numCache>
            </c:numRef>
          </c:val>
        </c:ser>
        <c:ser>
          <c:idx val="1"/>
          <c:order val="1"/>
          <c:tx>
            <c:strRef>
              <c:f>procesate!$F$34</c:f>
              <c:strCache>
                <c:ptCount val="1"/>
                <c:pt idx="0">
                  <c:v>2013</c:v>
                </c:pt>
              </c:strCache>
            </c:strRef>
          </c:tx>
          <c:spPr>
            <a:solidFill>
              <a:schemeClr val="accent2"/>
            </a:solidFill>
            <a:ln>
              <a:noFill/>
            </a:ln>
            <a:effectLst/>
          </c:spPr>
          <c:cat>
            <c:strRef>
              <c:f>procesate!$D$35:$D$41</c:f>
              <c:strCache>
                <c:ptCount val="7"/>
                <c:pt idx="0">
                  <c:v>Grăsimi şi uleiuri </c:v>
                </c:pt>
                <c:pt idx="1">
                  <c:v>Preparate din carne</c:v>
                </c:pt>
                <c:pt idx="2">
                  <c:v>Zahăr şi produse zaharoase</c:v>
                </c:pt>
                <c:pt idx="3">
                  <c:v>Cacao şi produse de cacao</c:v>
                </c:pt>
                <c:pt idx="4">
                  <c:v>Preparate pe bază de cereale</c:v>
                </c:pt>
                <c:pt idx="5">
                  <c:v>Preparate din legume, fructe</c:v>
                </c:pt>
                <c:pt idx="6">
                  <c:v>Preparate alimentare diverse</c:v>
                </c:pt>
              </c:strCache>
            </c:strRef>
          </c:cat>
          <c:val>
            <c:numRef>
              <c:f>procesate!$F$35:$F$41</c:f>
              <c:numCache>
                <c:formatCode>0.0</c:formatCode>
                <c:ptCount val="7"/>
                <c:pt idx="0">
                  <c:v>30.007800000000007</c:v>
                </c:pt>
                <c:pt idx="1">
                  <c:v>14.616800000000001</c:v>
                </c:pt>
                <c:pt idx="2">
                  <c:v>37.678100000000022</c:v>
                </c:pt>
                <c:pt idx="3">
                  <c:v>27.65590000000001</c:v>
                </c:pt>
                <c:pt idx="4">
                  <c:v>48.043300000000002</c:v>
                </c:pt>
                <c:pt idx="5">
                  <c:v>26.262299999999996</c:v>
                </c:pt>
                <c:pt idx="6">
                  <c:v>72.603399999999979</c:v>
                </c:pt>
              </c:numCache>
            </c:numRef>
          </c:val>
        </c:ser>
        <c:ser>
          <c:idx val="2"/>
          <c:order val="2"/>
          <c:tx>
            <c:strRef>
              <c:f>procesate!$G$34:$H$34</c:f>
              <c:strCache>
                <c:ptCount val="1"/>
                <c:pt idx="0">
                  <c:v>2014</c:v>
                </c:pt>
              </c:strCache>
            </c:strRef>
          </c:tx>
          <c:spPr>
            <a:solidFill>
              <a:schemeClr val="accent3"/>
            </a:solidFill>
            <a:ln>
              <a:noFill/>
            </a:ln>
            <a:effectLst/>
          </c:spPr>
          <c:cat>
            <c:strRef>
              <c:f>procesate!$D$35:$D$41</c:f>
              <c:strCache>
                <c:ptCount val="7"/>
                <c:pt idx="0">
                  <c:v>Grăsimi şi uleiuri </c:v>
                </c:pt>
                <c:pt idx="1">
                  <c:v>Preparate din carne</c:v>
                </c:pt>
                <c:pt idx="2">
                  <c:v>Zahăr şi produse zaharoase</c:v>
                </c:pt>
                <c:pt idx="3">
                  <c:v>Cacao şi produse de cacao</c:v>
                </c:pt>
                <c:pt idx="4">
                  <c:v>Preparate pe bază de cereale</c:v>
                </c:pt>
                <c:pt idx="5">
                  <c:v>Preparate din legume, fructe</c:v>
                </c:pt>
                <c:pt idx="6">
                  <c:v>Preparate alimentare diverse</c:v>
                </c:pt>
              </c:strCache>
            </c:strRef>
          </c:cat>
          <c:val>
            <c:numRef>
              <c:f>procesate!$G$35:$G$41</c:f>
              <c:numCache>
                <c:formatCode>0.0</c:formatCode>
                <c:ptCount val="7"/>
                <c:pt idx="0">
                  <c:v>25.57899999999999</c:v>
                </c:pt>
                <c:pt idx="1">
                  <c:v>13.067300000000001</c:v>
                </c:pt>
                <c:pt idx="2">
                  <c:v>17.5</c:v>
                </c:pt>
                <c:pt idx="3">
                  <c:v>23.332000000000001</c:v>
                </c:pt>
                <c:pt idx="4">
                  <c:v>44.802300000000002</c:v>
                </c:pt>
                <c:pt idx="5">
                  <c:v>21.79249999999999</c:v>
                </c:pt>
                <c:pt idx="6">
                  <c:v>71.54079999999999</c:v>
                </c:pt>
              </c:numCache>
            </c:numRef>
          </c:val>
        </c:ser>
        <c:gapWidth val="219"/>
        <c:overlap val="-27"/>
        <c:axId val="71579136"/>
        <c:axId val="71580672"/>
      </c:barChart>
      <c:catAx>
        <c:axId val="71579136"/>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Calibri" panose="020F0502020204030204" pitchFamily="34" charset="0"/>
                <a:ea typeface="+mn-ea"/>
                <a:cs typeface="+mn-cs"/>
              </a:defRPr>
            </a:pPr>
            <a:endParaRPr lang="ru-RU"/>
          </a:p>
        </c:txPr>
        <c:crossAx val="71580672"/>
        <c:crosses val="autoZero"/>
        <c:auto val="1"/>
        <c:lblAlgn val="ctr"/>
        <c:lblOffset val="100"/>
      </c:catAx>
      <c:valAx>
        <c:axId val="71580672"/>
        <c:scaling>
          <c:orientation val="minMax"/>
        </c:scaling>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US"/>
                  <a:t>milioane USD</a:t>
                </a:r>
              </a:p>
            </c:rich>
          </c:tx>
          <c:spPr>
            <a:noFill/>
            <a:ln>
              <a:noFill/>
            </a:ln>
            <a:effectLst/>
          </c:spPr>
        </c:title>
        <c:numFmt formatCode="0.0" sourceLinked="1"/>
        <c:maj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ru-RU"/>
          </a:p>
        </c:txPr>
        <c:crossAx val="71579136"/>
        <c:crosses val="autoZero"/>
        <c:crossBetween val="between"/>
      </c:valAx>
      <c:spPr>
        <a:noFill/>
        <a:ln>
          <a:noFill/>
        </a:ln>
        <a:effectLst/>
      </c:spPr>
    </c:plotArea>
    <c:legend>
      <c:legendPos val="b"/>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ru-RU"/>
        </a:p>
      </c:txPr>
    </c:legend>
    <c:plotVisOnly val="1"/>
    <c:dispBlanksAs val="gap"/>
  </c:chart>
  <c:spPr>
    <a:noFill/>
    <a:ln>
      <a:noFill/>
    </a:ln>
    <a:effectLst/>
  </c:spPr>
  <c:txPr>
    <a:bodyPr/>
    <a:lstStyle/>
    <a:p>
      <a:pPr>
        <a:defRPr sz="1200"/>
      </a:pPr>
      <a:endParaRPr lang="ru-RU"/>
    </a:p>
  </c:txPr>
  <c:externalData r:id="rId1"/>
</c:chartSpace>
</file>

<file path=ppt/charts/chart23.xml><?xml version="1.0" encoding="utf-8"?>
<c:chartSpace xmlns:c="http://schemas.openxmlformats.org/drawingml/2006/chart" xmlns:a="http://schemas.openxmlformats.org/drawingml/2006/main" xmlns:r="http://schemas.openxmlformats.org/officeDocument/2006/relationships">
  <c:lang val="ru-RU"/>
  <c:chart>
    <c:title>
      <c:tx>
        <c:rich>
          <a:bodyPr rot="0" spcFirstLastPara="1" vertOverflow="ellipsis" vert="horz" wrap="square" anchor="ctr" anchorCtr="1"/>
          <a:lstStyle/>
          <a:p>
            <a:pPr>
              <a:defRPr sz="1680" b="1" i="0" u="none" strike="noStrike" kern="1200" baseline="0">
                <a:solidFill>
                  <a:schemeClr val="dk1">
                    <a:lumMod val="75000"/>
                    <a:lumOff val="25000"/>
                  </a:schemeClr>
                </a:solidFill>
                <a:latin typeface="+mn-lt"/>
                <a:ea typeface="+mn-ea"/>
                <a:cs typeface="+mn-cs"/>
              </a:defRPr>
            </a:pPr>
            <a:r>
              <a:rPr lang="en-US"/>
              <a:t>Evolu</a:t>
            </a:r>
            <a:r>
              <a:rPr lang="ro-RO"/>
              <a:t>ția exporturilor, mil. USD</a:t>
            </a:r>
            <a:endParaRPr lang="en-US"/>
          </a:p>
        </c:rich>
      </c:tx>
      <c:spPr>
        <a:noFill/>
        <a:ln>
          <a:noFill/>
        </a:ln>
        <a:effectLst/>
      </c:spPr>
    </c:title>
    <c:plotArea>
      <c:layout/>
      <c:lineChart>
        <c:grouping val="standard"/>
        <c:ser>
          <c:idx val="0"/>
          <c:order val="0"/>
          <c:tx>
            <c:strRef>
              <c:f>bauturi!$C$10</c:f>
              <c:strCache>
                <c:ptCount val="1"/>
                <c:pt idx="0">
                  <c:v>Vin si must din struguri</c:v>
                </c:pt>
              </c:strCache>
            </c:strRef>
          </c:tx>
          <c:spPr>
            <a:ln w="31750" cap="rnd">
              <a:solidFill>
                <a:schemeClr val="accent1"/>
              </a:solidFill>
              <a:round/>
            </a:ln>
            <a:effectLst/>
          </c:spPr>
          <c:marker>
            <c:symbol val="circle"/>
            <c:size val="17"/>
            <c:spPr>
              <a:solidFill>
                <a:schemeClr val="accent1"/>
              </a:solidFill>
              <a:ln>
                <a:noFill/>
              </a:ln>
              <a:effectLst/>
            </c:spPr>
          </c:marker>
          <c:dLbls>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ru-RU"/>
              </a:p>
            </c:txPr>
            <c:dLblPos val="ctr"/>
            <c:showVal val="1"/>
            <c:extLst>
              <c:ext xmlns:c15="http://schemas.microsoft.com/office/drawing/2012/chart" uri="{CE6537A1-D6FC-4f65-9D91-7224C49458BB}">
                <c15:layout/>
                <c15:showLeaderLines val="1"/>
                <c15:leaderLines>
                  <c:spPr>
                    <a:ln w="9525">
                      <a:solidFill>
                        <a:schemeClr val="dk1">
                          <a:lumMod val="50000"/>
                          <a:lumOff val="50000"/>
                        </a:schemeClr>
                      </a:solidFill>
                    </a:ln>
                    <a:effectLst/>
                  </c:spPr>
                </c15:leaderLines>
              </c:ext>
            </c:extLst>
          </c:dLbls>
          <c:cat>
            <c:numRef>
              <c:f>bauturi!$D$9:$F$9</c:f>
              <c:numCache>
                <c:formatCode>General</c:formatCode>
                <c:ptCount val="3"/>
                <c:pt idx="0">
                  <c:v>2012</c:v>
                </c:pt>
                <c:pt idx="1">
                  <c:v>2013</c:v>
                </c:pt>
                <c:pt idx="2">
                  <c:v>2014</c:v>
                </c:pt>
              </c:numCache>
            </c:numRef>
          </c:cat>
          <c:val>
            <c:numRef>
              <c:f>bauturi!$D$10:$F$10</c:f>
              <c:numCache>
                <c:formatCode>0.0</c:formatCode>
                <c:ptCount val="3"/>
                <c:pt idx="0">
                  <c:v>142.12870000000001</c:v>
                </c:pt>
                <c:pt idx="1">
                  <c:v>149.59040000000005</c:v>
                </c:pt>
                <c:pt idx="2">
                  <c:v>111.8301</c:v>
                </c:pt>
              </c:numCache>
            </c:numRef>
          </c:val>
        </c:ser>
        <c:ser>
          <c:idx val="1"/>
          <c:order val="1"/>
          <c:tx>
            <c:strRef>
              <c:f>bauturi!$C$11</c:f>
              <c:strCache>
                <c:ptCount val="1"/>
                <c:pt idx="0">
                  <c:v>Distilate de vin sau de tescovina de struguri</c:v>
                </c:pt>
              </c:strCache>
            </c:strRef>
          </c:tx>
          <c:spPr>
            <a:ln w="31750" cap="rnd">
              <a:solidFill>
                <a:schemeClr val="accent2"/>
              </a:solidFill>
              <a:round/>
            </a:ln>
            <a:effectLst/>
          </c:spPr>
          <c:marker>
            <c:symbol val="circle"/>
            <c:size val="17"/>
            <c:spPr>
              <a:solidFill>
                <a:schemeClr val="accent2"/>
              </a:solidFill>
              <a:ln>
                <a:noFill/>
              </a:ln>
              <a:effectLst/>
            </c:spPr>
          </c:marker>
          <c:dLbls>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ru-RU"/>
              </a:p>
            </c:txPr>
            <c:dLblPos val="ctr"/>
            <c:showVal val="1"/>
            <c:extLst>
              <c:ext xmlns:c15="http://schemas.microsoft.com/office/drawing/2012/chart" uri="{CE6537A1-D6FC-4f65-9D91-7224C49458BB}">
                <c15:layout/>
                <c15:showLeaderLines val="1"/>
                <c15:leaderLines>
                  <c:spPr>
                    <a:ln w="9525">
                      <a:solidFill>
                        <a:schemeClr val="dk1">
                          <a:lumMod val="50000"/>
                          <a:lumOff val="50000"/>
                        </a:schemeClr>
                      </a:solidFill>
                    </a:ln>
                    <a:effectLst/>
                  </c:spPr>
                </c15:leaderLines>
              </c:ext>
            </c:extLst>
          </c:dLbls>
          <c:cat>
            <c:numRef>
              <c:f>bauturi!$D$9:$F$9</c:f>
              <c:numCache>
                <c:formatCode>General</c:formatCode>
                <c:ptCount val="3"/>
                <c:pt idx="0">
                  <c:v>2012</c:v>
                </c:pt>
                <c:pt idx="1">
                  <c:v>2013</c:v>
                </c:pt>
                <c:pt idx="2">
                  <c:v>2014</c:v>
                </c:pt>
              </c:numCache>
            </c:numRef>
          </c:cat>
          <c:val>
            <c:numRef>
              <c:f>bauturi!$D$11:$F$11</c:f>
              <c:numCache>
                <c:formatCode>0.0</c:formatCode>
                <c:ptCount val="3"/>
                <c:pt idx="0">
                  <c:v>52.165100000000017</c:v>
                </c:pt>
                <c:pt idx="1">
                  <c:v>61.714300000000001</c:v>
                </c:pt>
                <c:pt idx="2">
                  <c:v>42.417599999999993</c:v>
                </c:pt>
              </c:numCache>
            </c:numRef>
          </c:val>
        </c:ser>
        <c:ser>
          <c:idx val="2"/>
          <c:order val="2"/>
          <c:tx>
            <c:strRef>
              <c:f>bauturi!$C$12</c:f>
              <c:strCache>
                <c:ptCount val="1"/>
                <c:pt idx="0">
                  <c:v>Rachiuri, lichioruri si alte bauturi spirtoase</c:v>
                </c:pt>
              </c:strCache>
            </c:strRef>
          </c:tx>
          <c:spPr>
            <a:ln w="31750" cap="rnd">
              <a:solidFill>
                <a:schemeClr val="accent3"/>
              </a:solidFill>
              <a:round/>
            </a:ln>
            <a:effectLst/>
          </c:spPr>
          <c:marker>
            <c:symbol val="circle"/>
            <c:size val="17"/>
            <c:spPr>
              <a:solidFill>
                <a:schemeClr val="accent3"/>
              </a:solidFill>
              <a:ln>
                <a:noFill/>
              </a:ln>
              <a:effectLst/>
            </c:spPr>
          </c:marker>
          <c:dLbls>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ru-RU"/>
              </a:p>
            </c:txPr>
            <c:dLblPos val="ctr"/>
            <c:showVal val="1"/>
            <c:extLst>
              <c:ext xmlns:c15="http://schemas.microsoft.com/office/drawing/2012/chart" uri="{CE6537A1-D6FC-4f65-9D91-7224C49458BB}">
                <c15:layout/>
                <c15:showLeaderLines val="1"/>
                <c15:leaderLines>
                  <c:spPr>
                    <a:ln w="9525">
                      <a:solidFill>
                        <a:schemeClr val="dk1">
                          <a:lumMod val="50000"/>
                          <a:lumOff val="50000"/>
                        </a:schemeClr>
                      </a:solidFill>
                    </a:ln>
                    <a:effectLst/>
                  </c:spPr>
                </c15:leaderLines>
              </c:ext>
            </c:extLst>
          </c:dLbls>
          <c:cat>
            <c:numRef>
              <c:f>bauturi!$D$9:$F$9</c:f>
              <c:numCache>
                <c:formatCode>General</c:formatCode>
                <c:ptCount val="3"/>
                <c:pt idx="0">
                  <c:v>2012</c:v>
                </c:pt>
                <c:pt idx="1">
                  <c:v>2013</c:v>
                </c:pt>
                <c:pt idx="2">
                  <c:v>2014</c:v>
                </c:pt>
              </c:numCache>
            </c:numRef>
          </c:cat>
          <c:val>
            <c:numRef>
              <c:f>bauturi!$D$12:$F$12</c:f>
              <c:numCache>
                <c:formatCode>0.0</c:formatCode>
                <c:ptCount val="3"/>
                <c:pt idx="0">
                  <c:v>12.7661</c:v>
                </c:pt>
                <c:pt idx="1">
                  <c:v>30.513500000000001</c:v>
                </c:pt>
                <c:pt idx="2">
                  <c:v>26.517499999999991</c:v>
                </c:pt>
              </c:numCache>
            </c:numRef>
          </c:val>
        </c:ser>
        <c:dLbls>
          <c:showVal val="1"/>
        </c:dLbls>
        <c:marker val="1"/>
        <c:axId val="71964928"/>
        <c:axId val="71979008"/>
      </c:lineChart>
      <c:catAx>
        <c:axId val="71964928"/>
        <c:scaling>
          <c:orientation val="minMax"/>
        </c:scaling>
        <c:axPos val="b"/>
        <c:numFmt formatCode="General" sourceLinked="1"/>
        <c:maj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400" b="0" i="0" u="none" strike="noStrike" kern="1200" cap="all" baseline="0">
                <a:solidFill>
                  <a:schemeClr val="dk1">
                    <a:lumMod val="75000"/>
                    <a:lumOff val="25000"/>
                  </a:schemeClr>
                </a:solidFill>
                <a:latin typeface="+mn-lt"/>
                <a:ea typeface="+mn-ea"/>
                <a:cs typeface="+mn-cs"/>
              </a:defRPr>
            </a:pPr>
            <a:endParaRPr lang="ru-RU"/>
          </a:p>
        </c:txPr>
        <c:crossAx val="71979008"/>
        <c:crosses val="autoZero"/>
        <c:auto val="1"/>
        <c:lblAlgn val="ctr"/>
        <c:lblOffset val="100"/>
      </c:catAx>
      <c:valAx>
        <c:axId val="7197900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 sourceLinked="1"/>
        <c:majorTickMark val="none"/>
        <c:tickLblPos val="none"/>
        <c:crossAx val="71964928"/>
        <c:crosses val="autoZero"/>
        <c:crossBetween val="between"/>
      </c:valAx>
      <c:spPr>
        <a:noFill/>
        <a:ln>
          <a:noFill/>
        </a:ln>
        <a:effectLst/>
      </c:spPr>
    </c:plotArea>
    <c:legend>
      <c:legendPos val="b"/>
      <c:spPr>
        <a:solidFill>
          <a:schemeClr val="lt1">
            <a:lumMod val="95000"/>
            <a:alpha val="39000"/>
          </a:schemeClr>
        </a:solidFill>
        <a:ln>
          <a:noFill/>
        </a:ln>
        <a:effectLst/>
      </c:spPr>
      <c:txPr>
        <a:bodyPr rot="0" spcFirstLastPara="1" vertOverflow="ellipsis" vert="horz" wrap="square" anchor="ctr" anchorCtr="1"/>
        <a:lstStyle/>
        <a:p>
          <a:pPr>
            <a:defRPr sz="1400" b="0" i="0" u="none" strike="noStrike" kern="1200" baseline="0">
              <a:solidFill>
                <a:schemeClr val="dk1">
                  <a:lumMod val="75000"/>
                  <a:lumOff val="25000"/>
                </a:schemeClr>
              </a:solidFill>
              <a:latin typeface="+mn-lt"/>
              <a:ea typeface="+mn-ea"/>
              <a:cs typeface="+mn-cs"/>
            </a:defRPr>
          </a:pPr>
          <a:endParaRPr lang="ru-RU"/>
        </a:p>
      </c:txPr>
    </c:legend>
    <c:plotVisOnly val="1"/>
    <c:dispBlanksAs val="gap"/>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sz="1400"/>
      </a:pPr>
      <a:endParaRPr lang="ru-RU"/>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ru-RU"/>
  <c:style val="5"/>
  <c:chart>
    <c:title>
      <c:tx>
        <c:rich>
          <a:bodyPr rot="0" spcFirstLastPara="1" vertOverflow="ellipsis" vert="horz" wrap="square" anchor="ctr" anchorCtr="1"/>
          <a:lstStyle/>
          <a:p>
            <a:pPr>
              <a:defRPr sz="2160" b="0" i="0" u="none" strike="noStrike" kern="1200" spc="0" baseline="0">
                <a:solidFill>
                  <a:schemeClr val="tx1">
                    <a:lumMod val="65000"/>
                    <a:lumOff val="35000"/>
                  </a:schemeClr>
                </a:solidFill>
                <a:latin typeface="+mn-lt"/>
                <a:ea typeface="+mn-ea"/>
                <a:cs typeface="+mn-cs"/>
              </a:defRPr>
            </a:pPr>
            <a:r>
              <a:rPr lang="en-US"/>
              <a:t>Structura importului pe regiuni geografice, %</a:t>
            </a:r>
          </a:p>
        </c:rich>
      </c:tx>
      <c:layout/>
      <c:spPr>
        <a:noFill/>
        <a:ln>
          <a:noFill/>
        </a:ln>
        <a:effectLst/>
      </c:spPr>
    </c:title>
    <c:plotArea>
      <c:layout/>
      <c:barChart>
        <c:barDir val="col"/>
        <c:grouping val="stacked"/>
        <c:ser>
          <c:idx val="0"/>
          <c:order val="0"/>
          <c:tx>
            <c:strRef>
              <c:f>'3 regiuni'!$C$32</c:f>
              <c:strCache>
                <c:ptCount val="1"/>
                <c:pt idx="0">
                  <c:v>CSI</c:v>
                </c:pt>
              </c:strCache>
            </c:strRef>
          </c:tx>
          <c:spPr>
            <a:solidFill>
              <a:schemeClr val="accent3">
                <a:shade val="65000"/>
              </a:schemeClr>
            </a:solidFill>
            <a:ln>
              <a:noFill/>
            </a:ln>
            <a:effectLst/>
          </c:spPr>
          <c:dLbls>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cs"/>
                  </a:defRPr>
                </a:pPr>
                <a:endParaRPr lang="ru-RU"/>
              </a:p>
            </c:txPr>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'3 regiuni'!$D$31:$F$31</c:f>
              <c:numCache>
                <c:formatCode>General</c:formatCode>
                <c:ptCount val="3"/>
                <c:pt idx="0">
                  <c:v>2012</c:v>
                </c:pt>
                <c:pt idx="1">
                  <c:v>2013</c:v>
                </c:pt>
                <c:pt idx="2">
                  <c:v>2014</c:v>
                </c:pt>
              </c:numCache>
            </c:numRef>
          </c:cat>
          <c:val>
            <c:numRef>
              <c:f>'3 regiuni'!$D$32:$F$32</c:f>
              <c:numCache>
                <c:formatCode>0.0</c:formatCode>
                <c:ptCount val="3"/>
                <c:pt idx="0">
                  <c:v>42.334408730686427</c:v>
                </c:pt>
                <c:pt idx="1">
                  <c:v>43.344017363910019</c:v>
                </c:pt>
                <c:pt idx="2">
                  <c:v>39.442556248738406</c:v>
                </c:pt>
              </c:numCache>
            </c:numRef>
          </c:val>
        </c:ser>
        <c:ser>
          <c:idx val="1"/>
          <c:order val="1"/>
          <c:tx>
            <c:strRef>
              <c:f>'3 regiuni'!$C$33</c:f>
              <c:strCache>
                <c:ptCount val="1"/>
                <c:pt idx="0">
                  <c:v>UE</c:v>
                </c:pt>
              </c:strCache>
            </c:strRef>
          </c:tx>
          <c:spPr>
            <a:solidFill>
              <a:schemeClr val="accent3"/>
            </a:solidFill>
            <a:ln>
              <a:noFill/>
            </a:ln>
            <a:effectLst/>
          </c:spPr>
          <c:dLbls>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cs"/>
                  </a:defRPr>
                </a:pPr>
                <a:endParaRPr lang="ru-RU"/>
              </a:p>
            </c:txPr>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'3 regiuni'!$D$31:$F$31</c:f>
              <c:numCache>
                <c:formatCode>General</c:formatCode>
                <c:ptCount val="3"/>
                <c:pt idx="0">
                  <c:v>2012</c:v>
                </c:pt>
                <c:pt idx="1">
                  <c:v>2013</c:v>
                </c:pt>
                <c:pt idx="2">
                  <c:v>2014</c:v>
                </c:pt>
              </c:numCache>
            </c:numRef>
          </c:cat>
          <c:val>
            <c:numRef>
              <c:f>'3 regiuni'!$D$33:$F$33</c:f>
              <c:numCache>
                <c:formatCode>0.0</c:formatCode>
                <c:ptCount val="3"/>
                <c:pt idx="0">
                  <c:v>34.809446518400492</c:v>
                </c:pt>
                <c:pt idx="1">
                  <c:v>34.163138282792808</c:v>
                </c:pt>
                <c:pt idx="2">
                  <c:v>37.645226871718791</c:v>
                </c:pt>
              </c:numCache>
            </c:numRef>
          </c:val>
        </c:ser>
        <c:ser>
          <c:idx val="2"/>
          <c:order val="2"/>
          <c:tx>
            <c:strRef>
              <c:f>'3 regiuni'!$C$34</c:f>
              <c:strCache>
                <c:ptCount val="1"/>
                <c:pt idx="0">
                  <c:v>Alte</c:v>
                </c:pt>
              </c:strCache>
            </c:strRef>
          </c:tx>
          <c:spPr>
            <a:solidFill>
              <a:schemeClr val="accent3">
                <a:tint val="65000"/>
              </a:schemeClr>
            </a:solidFill>
            <a:ln>
              <a:noFill/>
            </a:ln>
            <a:effectLst/>
          </c:spPr>
          <c:dLbls>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cs"/>
                  </a:defRPr>
                </a:pPr>
                <a:endParaRPr lang="ru-RU"/>
              </a:p>
            </c:txPr>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'3 regiuni'!$D$31:$F$31</c:f>
              <c:numCache>
                <c:formatCode>General</c:formatCode>
                <c:ptCount val="3"/>
                <c:pt idx="0">
                  <c:v>2012</c:v>
                </c:pt>
                <c:pt idx="1">
                  <c:v>2013</c:v>
                </c:pt>
                <c:pt idx="2">
                  <c:v>2014</c:v>
                </c:pt>
              </c:numCache>
            </c:numRef>
          </c:cat>
          <c:val>
            <c:numRef>
              <c:f>'3 regiuni'!$D$34:$F$34</c:f>
              <c:numCache>
                <c:formatCode>0.0</c:formatCode>
                <c:ptCount val="3"/>
                <c:pt idx="0">
                  <c:v>22.856144750913046</c:v>
                </c:pt>
                <c:pt idx="1">
                  <c:v>22.492844353297187</c:v>
                </c:pt>
                <c:pt idx="2">
                  <c:v>22.9122168795428</c:v>
                </c:pt>
              </c:numCache>
            </c:numRef>
          </c:val>
        </c:ser>
        <c:overlap val="100"/>
        <c:axId val="70200320"/>
        <c:axId val="70230784"/>
      </c:barChart>
      <c:catAx>
        <c:axId val="70200320"/>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ru-RU"/>
          </a:p>
        </c:txPr>
        <c:crossAx val="70230784"/>
        <c:crosses val="autoZero"/>
        <c:auto val="1"/>
        <c:lblAlgn val="ctr"/>
        <c:lblOffset val="100"/>
      </c:catAx>
      <c:valAx>
        <c:axId val="70230784"/>
        <c:scaling>
          <c:orientation val="minMax"/>
          <c:max val="100"/>
        </c:scaling>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US"/>
                  <a:t>%</a:t>
                </a:r>
              </a:p>
            </c:rich>
          </c:tx>
          <c:layout/>
          <c:spPr>
            <a:noFill/>
            <a:ln>
              <a:noFill/>
            </a:ln>
            <a:effectLst/>
          </c:spPr>
        </c:title>
        <c:numFmt formatCode="0.0" sourceLinked="1"/>
        <c:maj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ru-RU"/>
          </a:p>
        </c:txPr>
        <c:crossAx val="70200320"/>
        <c:crosses val="autoZero"/>
        <c:crossBetween val="between"/>
      </c:valAx>
      <c:spPr>
        <a:noFill/>
        <a:ln>
          <a:noFill/>
        </a:ln>
        <a:effectLst/>
      </c:spPr>
    </c:plotArea>
    <c:legend>
      <c:legendPos val="b"/>
      <c:layout/>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ru-RU"/>
        </a:p>
      </c:txPr>
    </c:legend>
    <c:plotVisOnly val="1"/>
    <c:dispBlanksAs val="gap"/>
  </c:chart>
  <c:spPr>
    <a:noFill/>
    <a:ln>
      <a:noFill/>
    </a:ln>
    <a:effectLst/>
  </c:spPr>
  <c:txPr>
    <a:bodyPr/>
    <a:lstStyle/>
    <a:p>
      <a:pPr>
        <a:defRPr sz="1800"/>
      </a:pPr>
      <a:endParaRPr lang="ru-RU"/>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ru-RU"/>
  <c:chart>
    <c:title>
      <c:tx>
        <c:rich>
          <a:bodyPr rot="0" spcFirstLastPara="1" vertOverflow="ellipsis" vert="horz" wrap="square" anchor="ctr" anchorCtr="1"/>
          <a:lstStyle/>
          <a:p>
            <a:pPr>
              <a:defRPr sz="1600" b="1" i="0" u="none" strike="noStrike" kern="1200" spc="0" normalizeH="0" baseline="0">
                <a:solidFill>
                  <a:schemeClr val="dk1">
                    <a:lumMod val="50000"/>
                    <a:lumOff val="50000"/>
                  </a:schemeClr>
                </a:solidFill>
                <a:latin typeface="+mj-lt"/>
                <a:ea typeface="+mj-ea"/>
                <a:cs typeface="+mj-cs"/>
              </a:defRPr>
            </a:pPr>
            <a:r>
              <a:rPr lang="en-US" sz="2400" dirty="0">
                <a:solidFill>
                  <a:srgbClr val="FF0000"/>
                </a:solidFill>
              </a:rPr>
              <a:t>2013</a:t>
            </a:r>
          </a:p>
        </c:rich>
      </c:tx>
      <c:layout>
        <c:manualLayout>
          <c:xMode val="edge"/>
          <c:yMode val="edge"/>
          <c:x val="0.31481759724153824"/>
          <c:y val="0"/>
        </c:manualLayout>
      </c:layout>
      <c:spPr>
        <a:noFill/>
        <a:ln>
          <a:noFill/>
        </a:ln>
        <a:effectLst/>
      </c:spPr>
    </c:title>
    <c:plotArea>
      <c:layout/>
      <c:doughnutChart>
        <c:varyColors val="1"/>
        <c:ser>
          <c:idx val="0"/>
          <c:order val="0"/>
          <c:tx>
            <c:strRef>
              <c:f>'Structura regiuni'!$D$95</c:f>
              <c:strCache>
                <c:ptCount val="1"/>
                <c:pt idx="0">
                  <c:v>2013</c:v>
                </c:pt>
              </c:strCache>
            </c:strRef>
          </c:tx>
          <c:dPt>
            <c:idx val="0"/>
            <c:spPr>
              <a:gradFill>
                <a:gsLst>
                  <a:gs pos="100000">
                    <a:schemeClr val="accent1">
                      <a:lumMod val="60000"/>
                      <a:lumOff val="40000"/>
                    </a:schemeClr>
                  </a:gs>
                  <a:gs pos="0">
                    <a:schemeClr val="accent1"/>
                  </a:gs>
                </a:gsLst>
                <a:lin ang="5400000" scaled="0"/>
              </a:gradFill>
              <a:ln w="19050">
                <a:solidFill>
                  <a:schemeClr val="lt1"/>
                </a:solidFill>
              </a:ln>
              <a:effectLst/>
            </c:spPr>
          </c:dPt>
          <c:dPt>
            <c:idx val="1"/>
            <c:spPr>
              <a:gradFill>
                <a:gsLst>
                  <a:gs pos="100000">
                    <a:schemeClr val="accent2">
                      <a:lumMod val="60000"/>
                      <a:lumOff val="40000"/>
                    </a:schemeClr>
                  </a:gs>
                  <a:gs pos="0">
                    <a:schemeClr val="accent2"/>
                  </a:gs>
                </a:gsLst>
                <a:lin ang="5400000" scaled="0"/>
              </a:gradFill>
              <a:ln w="19050">
                <a:solidFill>
                  <a:schemeClr val="lt1"/>
                </a:solidFill>
              </a:ln>
              <a:effectLst/>
            </c:spPr>
          </c:dPt>
          <c:dPt>
            <c:idx val="2"/>
            <c:spPr>
              <a:gradFill>
                <a:gsLst>
                  <a:gs pos="100000">
                    <a:schemeClr val="accent3">
                      <a:lumMod val="60000"/>
                      <a:lumOff val="40000"/>
                    </a:schemeClr>
                  </a:gs>
                  <a:gs pos="0">
                    <a:schemeClr val="accent3"/>
                  </a:gs>
                </a:gsLst>
                <a:lin ang="5400000" scaled="0"/>
              </a:gradFill>
              <a:ln w="19050">
                <a:solidFill>
                  <a:schemeClr val="lt1"/>
                </a:solidFill>
              </a:ln>
              <a:effectLst/>
            </c:spPr>
          </c:dPt>
          <c:dPt>
            <c:idx val="3"/>
            <c:spPr>
              <a:gradFill>
                <a:gsLst>
                  <a:gs pos="100000">
                    <a:schemeClr val="accent4">
                      <a:lumMod val="60000"/>
                      <a:lumOff val="40000"/>
                    </a:schemeClr>
                  </a:gs>
                  <a:gs pos="0">
                    <a:schemeClr val="accent4"/>
                  </a:gs>
                </a:gsLst>
                <a:lin ang="5400000" scaled="0"/>
              </a:gradFill>
              <a:ln w="19050">
                <a:solidFill>
                  <a:schemeClr val="lt1"/>
                </a:solidFill>
              </a:ln>
              <a:effectLst/>
            </c:spPr>
          </c:dPt>
          <c:dPt>
            <c:idx val="4"/>
            <c:spPr>
              <a:gradFill>
                <a:gsLst>
                  <a:gs pos="100000">
                    <a:schemeClr val="accent5">
                      <a:lumMod val="60000"/>
                      <a:lumOff val="40000"/>
                    </a:schemeClr>
                  </a:gs>
                  <a:gs pos="0">
                    <a:schemeClr val="accent5"/>
                  </a:gs>
                </a:gsLst>
                <a:lin ang="5400000" scaled="0"/>
              </a:gradFill>
              <a:ln w="19050">
                <a:solidFill>
                  <a:schemeClr val="lt1"/>
                </a:solidFill>
              </a:ln>
              <a:effectLst/>
            </c:spPr>
          </c:dPt>
          <c:dPt>
            <c:idx val="5"/>
            <c:spPr>
              <a:gradFill>
                <a:gsLst>
                  <a:gs pos="100000">
                    <a:schemeClr val="accent6">
                      <a:lumMod val="60000"/>
                      <a:lumOff val="40000"/>
                    </a:schemeClr>
                  </a:gs>
                  <a:gs pos="0">
                    <a:schemeClr val="accent6"/>
                  </a:gs>
                </a:gsLst>
                <a:lin ang="5400000" scaled="0"/>
              </a:gradFill>
              <a:ln w="19050">
                <a:solidFill>
                  <a:schemeClr val="lt1"/>
                </a:solidFill>
              </a:ln>
              <a:effectLst/>
            </c:spPr>
          </c:dPt>
          <c:dPt>
            <c:idx val="6"/>
            <c:spPr>
              <a:gradFill>
                <a:gsLst>
                  <a:gs pos="100000">
                    <a:schemeClr val="accent1">
                      <a:lumMod val="60000"/>
                      <a:lumMod val="60000"/>
                      <a:lumOff val="40000"/>
                    </a:schemeClr>
                  </a:gs>
                  <a:gs pos="0">
                    <a:schemeClr val="accent1">
                      <a:lumMod val="60000"/>
                    </a:schemeClr>
                  </a:gs>
                </a:gsLst>
                <a:lin ang="5400000" scaled="0"/>
              </a:gradFill>
              <a:ln w="19050">
                <a:solidFill>
                  <a:schemeClr val="lt1"/>
                </a:solidFill>
              </a:ln>
              <a:effectLst/>
            </c:spPr>
          </c:dPt>
          <c:dPt>
            <c:idx val="7"/>
            <c:spPr>
              <a:gradFill>
                <a:gsLst>
                  <a:gs pos="100000">
                    <a:schemeClr val="accent2">
                      <a:lumMod val="60000"/>
                      <a:lumMod val="60000"/>
                      <a:lumOff val="40000"/>
                    </a:schemeClr>
                  </a:gs>
                  <a:gs pos="0">
                    <a:schemeClr val="accent2">
                      <a:lumMod val="60000"/>
                    </a:schemeClr>
                  </a:gs>
                </a:gsLst>
                <a:lin ang="5400000" scaled="0"/>
              </a:gradFill>
              <a:ln w="19050">
                <a:solidFill>
                  <a:schemeClr val="lt1"/>
                </a:solidFill>
              </a:ln>
              <a:effectLst/>
            </c:spPr>
          </c:dPt>
          <c:dPt>
            <c:idx val="8"/>
            <c:spPr>
              <a:gradFill>
                <a:gsLst>
                  <a:gs pos="100000">
                    <a:schemeClr val="accent3">
                      <a:lumMod val="60000"/>
                      <a:lumMod val="60000"/>
                      <a:lumOff val="40000"/>
                    </a:schemeClr>
                  </a:gs>
                  <a:gs pos="0">
                    <a:schemeClr val="accent3">
                      <a:lumMod val="60000"/>
                    </a:schemeClr>
                  </a:gs>
                </a:gsLst>
                <a:lin ang="5400000" scaled="0"/>
              </a:gradFill>
              <a:ln w="19050">
                <a:solidFill>
                  <a:schemeClr val="lt1"/>
                </a:solidFill>
              </a:ln>
              <a:effectLst/>
            </c:spPr>
          </c:dPt>
          <c:dPt>
            <c:idx val="9"/>
            <c:spPr>
              <a:gradFill>
                <a:gsLst>
                  <a:gs pos="100000">
                    <a:schemeClr val="accent4">
                      <a:lumMod val="60000"/>
                      <a:lumMod val="60000"/>
                      <a:lumOff val="40000"/>
                    </a:schemeClr>
                  </a:gs>
                  <a:gs pos="0">
                    <a:schemeClr val="accent4">
                      <a:lumMod val="60000"/>
                    </a:schemeClr>
                  </a:gs>
                </a:gsLst>
                <a:lin ang="5400000" scaled="0"/>
              </a:gradFill>
              <a:ln w="19050">
                <a:solidFill>
                  <a:schemeClr val="lt1"/>
                </a:solidFill>
              </a:ln>
              <a:effectLst/>
            </c:spPr>
          </c:dPt>
          <c:dPt>
            <c:idx val="10"/>
            <c:spPr>
              <a:gradFill>
                <a:gsLst>
                  <a:gs pos="100000">
                    <a:schemeClr val="accent5">
                      <a:lumMod val="60000"/>
                      <a:lumMod val="60000"/>
                      <a:lumOff val="40000"/>
                    </a:schemeClr>
                  </a:gs>
                  <a:gs pos="0">
                    <a:schemeClr val="accent5">
                      <a:lumMod val="60000"/>
                    </a:schemeClr>
                  </a:gs>
                </a:gsLst>
                <a:lin ang="5400000" scaled="0"/>
              </a:gradFill>
              <a:ln w="19050">
                <a:solidFill>
                  <a:schemeClr val="lt1"/>
                </a:solidFill>
              </a:ln>
              <a:effectLst/>
            </c:spPr>
          </c:dPt>
          <c:dLbls>
            <c:dLbl>
              <c:idx val="0"/>
              <c:layout>
                <c:manualLayout>
                  <c:x val="0.24011722927706824"/>
                  <c:y val="-0.12393107690127833"/>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dk1">
                          <a:lumMod val="75000"/>
                          <a:lumOff val="25000"/>
                        </a:schemeClr>
                      </a:solidFill>
                      <a:latin typeface="+mn-lt"/>
                      <a:ea typeface="+mn-ea"/>
                      <a:cs typeface="+mn-cs"/>
                    </a:defRPr>
                  </a:pPr>
                  <a:endParaRPr lang="ru-RU"/>
                </a:p>
              </c:txPr>
              <c:showCatName val="1"/>
              <c:showPercent val="1"/>
              <c:extLst>
                <c:ext xmlns:c15="http://schemas.microsoft.com/office/drawing/2012/chart" uri="{CE6537A1-D6FC-4f65-9D91-7224C49458BB}">
                  <c15:layout>
                    <c:manualLayout>
                      <c:w val="0.41065366900331018"/>
                      <c:h val="0.19306047315193645"/>
                    </c:manualLayout>
                  </c15:layout>
                </c:ext>
              </c:extLst>
            </c:dLbl>
            <c:dLbl>
              <c:idx val="5"/>
              <c:layout>
                <c:manualLayout>
                  <c:x val="-0.16361970490561287"/>
                  <c:y val="7.9238377700384152E-2"/>
                </c:manualLayout>
              </c:layout>
              <c:showCatName val="1"/>
              <c:showPercent val="1"/>
              <c:extLst>
                <c:ext xmlns:c15="http://schemas.microsoft.com/office/drawing/2012/chart" uri="{CE6537A1-D6FC-4f65-9D91-7224C49458BB}">
                  <c15:layout/>
                </c:ext>
              </c:extLst>
            </c:dLbl>
            <c:dLbl>
              <c:idx val="6"/>
              <c:layout>
                <c:manualLayout>
                  <c:x val="-0.15087011751037041"/>
                  <c:y val="-3.8341150500186071E-2"/>
                </c:manualLayout>
              </c:layout>
              <c:showCatName val="1"/>
              <c:showPercent val="1"/>
              <c:extLst>
                <c:ext xmlns:c15="http://schemas.microsoft.com/office/drawing/2012/chart" uri="{CE6537A1-D6FC-4f65-9D91-7224C49458BB}">
                  <c15:layout/>
                </c:ext>
              </c:extLst>
            </c:dLbl>
            <c:dLbl>
              <c:idx val="7"/>
              <c:layout>
                <c:manualLayout>
                  <c:x val="-0.15511997997545121"/>
                  <c:y val="-5.3677610700260357E-2"/>
                </c:manualLayout>
              </c:layout>
              <c:showCatName val="1"/>
              <c:showPercent val="1"/>
              <c:extLst>
                <c:ext xmlns:c15="http://schemas.microsoft.com/office/drawing/2012/chart" uri="{CE6537A1-D6FC-4f65-9D91-7224C49458BB}">
                  <c15:layout/>
                </c:ext>
              </c:extLst>
            </c:dLbl>
            <c:dLbl>
              <c:idx val="8"/>
              <c:layout>
                <c:manualLayout>
                  <c:x val="-0.16999449860323426"/>
                  <c:y val="-0.10479914470050838"/>
                </c:manualLayout>
              </c:layout>
              <c:showCatName val="1"/>
              <c:showPercent val="1"/>
              <c:extLst>
                <c:ext xmlns:c15="http://schemas.microsoft.com/office/drawing/2012/chart" uri="{CE6537A1-D6FC-4f65-9D91-7224C49458BB}">
                  <c15:layout/>
                </c:ext>
              </c:extLst>
            </c:dLbl>
            <c:dLbl>
              <c:idx val="9"/>
              <c:layout>
                <c:manualLayout>
                  <c:x val="3.8248845844437634E-2"/>
                  <c:y val="0.20704221270100429"/>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dk1">
                          <a:lumMod val="75000"/>
                          <a:lumOff val="25000"/>
                        </a:schemeClr>
                      </a:solidFill>
                      <a:latin typeface="+mn-lt"/>
                      <a:ea typeface="+mn-ea"/>
                      <a:cs typeface="+mn-cs"/>
                    </a:defRPr>
                  </a:pPr>
                  <a:endParaRPr lang="ru-RU"/>
                </a:p>
              </c:txPr>
              <c:showCatName val="1"/>
              <c:showPercent val="1"/>
              <c:extLst>
                <c:ext xmlns:c15="http://schemas.microsoft.com/office/drawing/2012/chart" uri="{CE6537A1-D6FC-4f65-9D91-7224C49458BB}">
                  <c15:layout>
                    <c:manualLayout>
                      <c:w val="0.37866274563870406"/>
                      <c:h val="0.30261392051446778"/>
                    </c:manualLayout>
                  </c15:layout>
                </c:ext>
              </c:extLst>
            </c:dLbl>
            <c:dLbl>
              <c:idx val="10"/>
              <c:layout>
                <c:manualLayout>
                  <c:x val="-4.8873418348429828E-2"/>
                  <c:y val="-0.11246737480054549"/>
                </c:manualLayout>
              </c:layout>
              <c:showCatName val="1"/>
              <c:showPercent val="1"/>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dk1">
                        <a:lumMod val="75000"/>
                        <a:lumOff val="25000"/>
                      </a:schemeClr>
                    </a:solidFill>
                    <a:latin typeface="+mn-lt"/>
                    <a:ea typeface="+mn-ea"/>
                    <a:cs typeface="+mn-cs"/>
                  </a:defRPr>
                </a:pPr>
                <a:endParaRPr lang="ru-RU"/>
              </a:p>
            </c:txPr>
            <c:showCatName val="1"/>
            <c:showPercent val="1"/>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15:layout/>
              </c:ext>
            </c:extLst>
          </c:dLbls>
          <c:cat>
            <c:strRef>
              <c:f>'Structura regiuni'!$C$96:$C$106</c:f>
              <c:strCache>
                <c:ptCount val="11"/>
                <c:pt idx="0">
                  <c:v>Lapte şi produse lactate, ouă de păsări, miere naturală </c:v>
                </c:pt>
                <c:pt idx="1">
                  <c:v>Fructe comestibile</c:v>
                </c:pt>
                <c:pt idx="2">
                  <c:v>Cereale</c:v>
                </c:pt>
                <c:pt idx="3">
                  <c:v>Seminţe şi fructe oleaginoase</c:v>
                </c:pt>
                <c:pt idx="4">
                  <c:v>Grăsimi şi uleiuri </c:v>
                </c:pt>
                <c:pt idx="5">
                  <c:v>Zahăr şi produse zaharoase</c:v>
                </c:pt>
                <c:pt idx="6">
                  <c:v>Preparate pe bază de cereale</c:v>
                </c:pt>
                <c:pt idx="7">
                  <c:v>Preparate din legume, fructe</c:v>
                </c:pt>
                <c:pt idx="8">
                  <c:v>Băuturi, lichide alcoolice şi oţeturi </c:v>
                </c:pt>
                <c:pt idx="9">
                  <c:v>Reziduuri şi deşeuri ale industriei alimentare </c:v>
                </c:pt>
                <c:pt idx="10">
                  <c:v>Altele</c:v>
                </c:pt>
              </c:strCache>
            </c:strRef>
          </c:cat>
          <c:val>
            <c:numRef>
              <c:f>'Structura regiuni'!$D$96:$D$106</c:f>
              <c:numCache>
                <c:formatCode>#,##0.00</c:formatCode>
                <c:ptCount val="11"/>
                <c:pt idx="0">
                  <c:v>2811.6</c:v>
                </c:pt>
                <c:pt idx="1">
                  <c:v>86847.200000000012</c:v>
                </c:pt>
                <c:pt idx="2">
                  <c:v>38470.199999999997</c:v>
                </c:pt>
                <c:pt idx="3">
                  <c:v>71605.599999999977</c:v>
                </c:pt>
                <c:pt idx="4">
                  <c:v>43515.30000000001</c:v>
                </c:pt>
                <c:pt idx="5">
                  <c:v>26935.8</c:v>
                </c:pt>
                <c:pt idx="6">
                  <c:v>14325.6</c:v>
                </c:pt>
                <c:pt idx="7">
                  <c:v>50227.6</c:v>
                </c:pt>
                <c:pt idx="8">
                  <c:v>33398.5</c:v>
                </c:pt>
                <c:pt idx="9">
                  <c:v>5208.9000000000005</c:v>
                </c:pt>
                <c:pt idx="10">
                  <c:v>6157.5</c:v>
                </c:pt>
              </c:numCache>
            </c:numRef>
          </c:val>
        </c:ser>
        <c:firstSliceAng val="0"/>
        <c:holeSize val="70"/>
      </c:doughnutChart>
      <c:spPr>
        <a:noFill/>
        <a:ln>
          <a:noFill/>
        </a:ln>
        <a:effectLst/>
      </c:spPr>
    </c:plotArea>
    <c:plotVisOnly val="1"/>
    <c:dispBlanksAs val="zero"/>
  </c:chart>
  <c:spPr>
    <a:pattFill prst="dkDnDiag">
      <a:fgClr>
        <a:schemeClr val="lt1"/>
      </a:fgClr>
      <a:bgClr>
        <a:schemeClr val="dk1">
          <a:lumMod val="10000"/>
          <a:lumOff val="90000"/>
        </a:schemeClr>
      </a:bgClr>
    </a:pattFill>
    <a:ln w="9525" cap="flat" cmpd="sng" algn="ctr">
      <a:solidFill>
        <a:schemeClr val="dk1">
          <a:lumMod val="15000"/>
          <a:lumOff val="85000"/>
        </a:schemeClr>
      </a:solidFill>
      <a:round/>
    </a:ln>
    <a:effectLst/>
  </c:spPr>
  <c:txPr>
    <a:bodyPr/>
    <a:lstStyle/>
    <a:p>
      <a:pPr>
        <a:defRPr/>
      </a:pPr>
      <a:endParaRPr lang="ru-RU"/>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ru-RU"/>
  <c:chart>
    <c:title>
      <c:layout>
        <c:manualLayout>
          <c:xMode val="edge"/>
          <c:yMode val="edge"/>
          <c:x val="0.27574644483946231"/>
          <c:y val="0"/>
        </c:manualLayout>
      </c:layout>
      <c:spPr>
        <a:noFill/>
        <a:ln>
          <a:noFill/>
        </a:ln>
        <a:effectLst/>
      </c:spPr>
      <c:txPr>
        <a:bodyPr rot="0" spcFirstLastPara="1" vertOverflow="ellipsis" vert="horz" wrap="square" anchor="ctr" anchorCtr="1"/>
        <a:lstStyle/>
        <a:p>
          <a:pPr algn="ctr" rtl="0">
            <a:defRPr lang="en-US" sz="2400" b="0" i="0" u="none" strike="noStrike" kern="1200" spc="0" normalizeH="0" baseline="0">
              <a:solidFill>
                <a:srgbClr val="FF0000"/>
              </a:solidFill>
              <a:latin typeface="+mj-lt"/>
              <a:ea typeface="+mj-ea"/>
              <a:cs typeface="+mj-cs"/>
            </a:defRPr>
          </a:pPr>
          <a:endParaRPr lang="ru-RU"/>
        </a:p>
      </c:txPr>
    </c:title>
    <c:plotArea>
      <c:layout>
        <c:manualLayout>
          <c:layoutTarget val="inner"/>
          <c:xMode val="edge"/>
          <c:yMode val="edge"/>
          <c:x val="0.23435701931609793"/>
          <c:y val="0.25910204824262684"/>
          <c:w val="0.61838207963175551"/>
          <c:h val="0.72592678913293029"/>
        </c:manualLayout>
      </c:layout>
      <c:doughnutChart>
        <c:varyColors val="1"/>
        <c:ser>
          <c:idx val="0"/>
          <c:order val="0"/>
          <c:tx>
            <c:strRef>
              <c:f>'Structura regiuni'!$E$95</c:f>
              <c:strCache>
                <c:ptCount val="1"/>
                <c:pt idx="0">
                  <c:v>2014</c:v>
                </c:pt>
              </c:strCache>
            </c:strRef>
          </c:tx>
          <c:dPt>
            <c:idx val="0"/>
            <c:spPr>
              <a:gradFill>
                <a:gsLst>
                  <a:gs pos="100000">
                    <a:schemeClr val="accent1">
                      <a:lumMod val="60000"/>
                      <a:lumOff val="40000"/>
                    </a:schemeClr>
                  </a:gs>
                  <a:gs pos="0">
                    <a:schemeClr val="accent1"/>
                  </a:gs>
                </a:gsLst>
                <a:lin ang="5400000" scaled="0"/>
              </a:gradFill>
              <a:ln w="19050">
                <a:solidFill>
                  <a:schemeClr val="lt1"/>
                </a:solidFill>
              </a:ln>
              <a:effectLst/>
            </c:spPr>
          </c:dPt>
          <c:dPt>
            <c:idx val="1"/>
            <c:spPr>
              <a:gradFill>
                <a:gsLst>
                  <a:gs pos="100000">
                    <a:schemeClr val="accent2">
                      <a:lumMod val="60000"/>
                      <a:lumOff val="40000"/>
                    </a:schemeClr>
                  </a:gs>
                  <a:gs pos="0">
                    <a:schemeClr val="accent2"/>
                  </a:gs>
                </a:gsLst>
                <a:lin ang="5400000" scaled="0"/>
              </a:gradFill>
              <a:ln w="19050">
                <a:solidFill>
                  <a:schemeClr val="lt1"/>
                </a:solidFill>
              </a:ln>
              <a:effectLst/>
            </c:spPr>
          </c:dPt>
          <c:dPt>
            <c:idx val="2"/>
            <c:spPr>
              <a:gradFill>
                <a:gsLst>
                  <a:gs pos="100000">
                    <a:schemeClr val="accent3">
                      <a:lumMod val="60000"/>
                      <a:lumOff val="40000"/>
                    </a:schemeClr>
                  </a:gs>
                  <a:gs pos="0">
                    <a:schemeClr val="accent3"/>
                  </a:gs>
                </a:gsLst>
                <a:lin ang="5400000" scaled="0"/>
              </a:gradFill>
              <a:ln w="19050">
                <a:solidFill>
                  <a:schemeClr val="lt1"/>
                </a:solidFill>
              </a:ln>
              <a:effectLst/>
            </c:spPr>
          </c:dPt>
          <c:dPt>
            <c:idx val="3"/>
            <c:spPr>
              <a:gradFill>
                <a:gsLst>
                  <a:gs pos="100000">
                    <a:schemeClr val="accent4">
                      <a:lumMod val="60000"/>
                      <a:lumOff val="40000"/>
                    </a:schemeClr>
                  </a:gs>
                  <a:gs pos="0">
                    <a:schemeClr val="accent4"/>
                  </a:gs>
                </a:gsLst>
                <a:lin ang="5400000" scaled="0"/>
              </a:gradFill>
              <a:ln w="19050">
                <a:solidFill>
                  <a:schemeClr val="lt1"/>
                </a:solidFill>
              </a:ln>
              <a:effectLst/>
            </c:spPr>
          </c:dPt>
          <c:dPt>
            <c:idx val="4"/>
            <c:spPr>
              <a:gradFill>
                <a:gsLst>
                  <a:gs pos="100000">
                    <a:schemeClr val="accent5">
                      <a:lumMod val="60000"/>
                      <a:lumOff val="40000"/>
                    </a:schemeClr>
                  </a:gs>
                  <a:gs pos="0">
                    <a:schemeClr val="accent5"/>
                  </a:gs>
                </a:gsLst>
                <a:lin ang="5400000" scaled="0"/>
              </a:gradFill>
              <a:ln w="19050">
                <a:solidFill>
                  <a:schemeClr val="lt1"/>
                </a:solidFill>
              </a:ln>
              <a:effectLst/>
            </c:spPr>
          </c:dPt>
          <c:dPt>
            <c:idx val="5"/>
            <c:spPr>
              <a:gradFill>
                <a:gsLst>
                  <a:gs pos="100000">
                    <a:schemeClr val="accent6">
                      <a:lumMod val="60000"/>
                      <a:lumOff val="40000"/>
                    </a:schemeClr>
                  </a:gs>
                  <a:gs pos="0">
                    <a:schemeClr val="accent6"/>
                  </a:gs>
                </a:gsLst>
                <a:lin ang="5400000" scaled="0"/>
              </a:gradFill>
              <a:ln w="19050">
                <a:solidFill>
                  <a:schemeClr val="lt1"/>
                </a:solidFill>
              </a:ln>
              <a:effectLst/>
            </c:spPr>
          </c:dPt>
          <c:dPt>
            <c:idx val="6"/>
            <c:spPr>
              <a:gradFill>
                <a:gsLst>
                  <a:gs pos="100000">
                    <a:schemeClr val="accent1">
                      <a:lumMod val="60000"/>
                      <a:lumMod val="60000"/>
                      <a:lumOff val="40000"/>
                    </a:schemeClr>
                  </a:gs>
                  <a:gs pos="0">
                    <a:schemeClr val="accent1">
                      <a:lumMod val="60000"/>
                    </a:schemeClr>
                  </a:gs>
                </a:gsLst>
                <a:lin ang="5400000" scaled="0"/>
              </a:gradFill>
              <a:ln w="19050">
                <a:solidFill>
                  <a:schemeClr val="lt1"/>
                </a:solidFill>
              </a:ln>
              <a:effectLst/>
            </c:spPr>
          </c:dPt>
          <c:dPt>
            <c:idx val="7"/>
            <c:spPr>
              <a:gradFill>
                <a:gsLst>
                  <a:gs pos="100000">
                    <a:schemeClr val="accent2">
                      <a:lumMod val="60000"/>
                      <a:lumMod val="60000"/>
                      <a:lumOff val="40000"/>
                    </a:schemeClr>
                  </a:gs>
                  <a:gs pos="0">
                    <a:schemeClr val="accent2">
                      <a:lumMod val="60000"/>
                    </a:schemeClr>
                  </a:gs>
                </a:gsLst>
                <a:lin ang="5400000" scaled="0"/>
              </a:gradFill>
              <a:ln w="19050">
                <a:solidFill>
                  <a:schemeClr val="lt1"/>
                </a:solidFill>
              </a:ln>
              <a:effectLst/>
            </c:spPr>
          </c:dPt>
          <c:dPt>
            <c:idx val="8"/>
            <c:spPr>
              <a:gradFill>
                <a:gsLst>
                  <a:gs pos="100000">
                    <a:schemeClr val="accent3">
                      <a:lumMod val="60000"/>
                      <a:lumMod val="60000"/>
                      <a:lumOff val="40000"/>
                    </a:schemeClr>
                  </a:gs>
                  <a:gs pos="0">
                    <a:schemeClr val="accent3">
                      <a:lumMod val="60000"/>
                    </a:schemeClr>
                  </a:gs>
                </a:gsLst>
                <a:lin ang="5400000" scaled="0"/>
              </a:gradFill>
              <a:ln w="19050">
                <a:solidFill>
                  <a:schemeClr val="lt1"/>
                </a:solidFill>
              </a:ln>
              <a:effectLst/>
            </c:spPr>
          </c:dPt>
          <c:dPt>
            <c:idx val="9"/>
            <c:spPr>
              <a:gradFill>
                <a:gsLst>
                  <a:gs pos="100000">
                    <a:schemeClr val="accent4">
                      <a:lumMod val="60000"/>
                      <a:lumMod val="60000"/>
                      <a:lumOff val="40000"/>
                    </a:schemeClr>
                  </a:gs>
                  <a:gs pos="0">
                    <a:schemeClr val="accent4">
                      <a:lumMod val="60000"/>
                    </a:schemeClr>
                  </a:gs>
                </a:gsLst>
                <a:lin ang="5400000" scaled="0"/>
              </a:gradFill>
              <a:ln w="19050">
                <a:solidFill>
                  <a:schemeClr val="lt1"/>
                </a:solidFill>
              </a:ln>
              <a:effectLst/>
            </c:spPr>
          </c:dPt>
          <c:dPt>
            <c:idx val="10"/>
            <c:spPr>
              <a:gradFill>
                <a:gsLst>
                  <a:gs pos="100000">
                    <a:schemeClr val="accent5">
                      <a:lumMod val="60000"/>
                      <a:lumMod val="60000"/>
                      <a:lumOff val="40000"/>
                    </a:schemeClr>
                  </a:gs>
                  <a:gs pos="0">
                    <a:schemeClr val="accent5">
                      <a:lumMod val="60000"/>
                    </a:schemeClr>
                  </a:gs>
                </a:gsLst>
                <a:lin ang="5400000" scaled="0"/>
              </a:gradFill>
              <a:ln w="19050">
                <a:solidFill>
                  <a:schemeClr val="lt1"/>
                </a:solidFill>
              </a:ln>
              <a:effectLst/>
            </c:spPr>
          </c:dPt>
          <c:dLbls>
            <c:dLbl>
              <c:idx val="0"/>
              <c:layout>
                <c:manualLayout>
                  <c:x val="0.11464003999555605"/>
                  <c:y val="-0.11338025933626425"/>
                </c:manualLayout>
              </c:layout>
              <c:showCatName val="1"/>
              <c:showPercent val="1"/>
              <c:extLst>
                <c:ext xmlns:c15="http://schemas.microsoft.com/office/drawing/2012/chart" uri="{CE6537A1-D6FC-4f65-9D91-7224C49458BB}">
                  <c15:layout/>
                </c:ext>
              </c:extLst>
            </c:dLbl>
            <c:dLbl>
              <c:idx val="5"/>
              <c:layout>
                <c:manualLayout>
                  <c:x val="-0.15024050825628429"/>
                  <c:y val="9.2018761200446331E-2"/>
                </c:manualLayout>
              </c:layout>
              <c:showCatName val="1"/>
              <c:showPercent val="1"/>
              <c:extLst>
                <c:ext xmlns:c15="http://schemas.microsoft.com/office/drawing/2012/chart" uri="{CE6537A1-D6FC-4f65-9D91-7224C49458BB}">
                  <c15:layout/>
                </c:ext>
              </c:extLst>
            </c:dLbl>
            <c:dLbl>
              <c:idx val="6"/>
              <c:layout>
                <c:manualLayout>
                  <c:x val="-0.20658061312803377"/>
                  <c:y val="-3.7282290695558801E-2"/>
                </c:manualLayout>
              </c:layout>
              <c:showCatName val="1"/>
              <c:showPercent val="1"/>
              <c:extLst>
                <c:ext xmlns:c15="http://schemas.microsoft.com/office/drawing/2012/chart" uri="{CE6537A1-D6FC-4f65-9D91-7224C49458BB}">
                  <c15:layout/>
                </c:ext>
              </c:extLst>
            </c:dLbl>
            <c:dLbl>
              <c:idx val="7"/>
              <c:layout>
                <c:manualLayout>
                  <c:x val="-0.23020556015038116"/>
                  <c:y val="-0.10052687382561366"/>
                </c:manualLayout>
              </c:layout>
              <c:showCatName val="1"/>
              <c:showPercent val="1"/>
              <c:extLst>
                <c:ext xmlns:c15="http://schemas.microsoft.com/office/drawing/2012/chart" uri="{CE6537A1-D6FC-4f65-9D91-7224C49458BB}">
                  <c15:layout/>
                </c:ext>
              </c:extLst>
            </c:dLbl>
            <c:dLbl>
              <c:idx val="8"/>
              <c:layout>
                <c:manualLayout>
                  <c:x val="-0.20614513339395765"/>
                  <c:y val="-8.5409390905036367E-2"/>
                </c:manualLayout>
              </c:layout>
              <c:showCatName val="1"/>
              <c:showPercent val="1"/>
              <c:extLst>
                <c:ext xmlns:c15="http://schemas.microsoft.com/office/drawing/2012/chart" uri="{CE6537A1-D6FC-4f65-9D91-7224C49458BB}">
                  <c15:layout/>
                </c:ext>
              </c:extLst>
            </c:dLbl>
            <c:dLbl>
              <c:idx val="9"/>
              <c:layout>
                <c:manualLayout>
                  <c:x val="-0.12645251350672976"/>
                  <c:y val="-0.10615024256564091"/>
                </c:manualLayout>
              </c:layout>
              <c:showCatName val="1"/>
              <c:showPercent val="1"/>
              <c:extLst>
                <c:ext xmlns:c15="http://schemas.microsoft.com/office/drawing/2012/chart" uri="{CE6537A1-D6FC-4f65-9D91-7224C49458BB}">
                  <c15:layout/>
                </c:ext>
              </c:extLst>
            </c:dLbl>
            <c:dLbl>
              <c:idx val="10"/>
              <c:layout>
                <c:manualLayout>
                  <c:x val="2.1773986703809318E-3"/>
                  <c:y val="-0.20959828940101674"/>
                </c:manualLayout>
              </c:layout>
              <c:showCatName val="1"/>
              <c:showPercent val="1"/>
              <c:extLst>
                <c:ext xmlns:c15="http://schemas.microsoft.com/office/drawing/2012/chart" uri="{CE6537A1-D6FC-4f65-9D91-7224C49458BB}">
                  <c15:layout>
                    <c:manualLayout>
                      <c:w val="0.11052475650853609"/>
                      <c:h val="0.1214136432505889"/>
                    </c:manualLayout>
                  </c15:layout>
                </c:ext>
              </c:extLst>
            </c:dLbl>
            <c:spPr>
              <a:noFill/>
              <a:ln>
                <a:noFill/>
              </a:ln>
              <a:effectLst/>
            </c:spPr>
            <c:txPr>
              <a:bodyPr rot="0" spcFirstLastPara="1" vertOverflow="ellipsis" vert="horz" wrap="square" anchor="ctr" anchorCtr="1"/>
              <a:lstStyle/>
              <a:p>
                <a:pPr>
                  <a:defRPr sz="1200" b="0" i="0" u="none" strike="noStrike" kern="1200" baseline="0">
                    <a:solidFill>
                      <a:schemeClr val="dk1">
                        <a:lumMod val="75000"/>
                        <a:lumOff val="25000"/>
                      </a:schemeClr>
                    </a:solidFill>
                    <a:latin typeface="+mn-lt"/>
                    <a:ea typeface="+mn-ea"/>
                    <a:cs typeface="+mn-cs"/>
                  </a:defRPr>
                </a:pPr>
                <a:endParaRPr lang="ru-RU"/>
              </a:p>
            </c:txPr>
            <c:showCatName val="1"/>
            <c:showPercent val="1"/>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15:layout/>
              </c:ext>
            </c:extLst>
          </c:dLbls>
          <c:cat>
            <c:strRef>
              <c:f>'Structura regiuni'!$C$96:$C$106</c:f>
              <c:strCache>
                <c:ptCount val="11"/>
                <c:pt idx="0">
                  <c:v>Lapte şi produse lactate, ouă de păsări, miere naturală </c:v>
                </c:pt>
                <c:pt idx="1">
                  <c:v>Fructe comestibile</c:v>
                </c:pt>
                <c:pt idx="2">
                  <c:v>Cereale</c:v>
                </c:pt>
                <c:pt idx="3">
                  <c:v>Seminţe şi fructe oleaginoase</c:v>
                </c:pt>
                <c:pt idx="4">
                  <c:v>Grăsimi şi uleiuri </c:v>
                </c:pt>
                <c:pt idx="5">
                  <c:v>Zahăr şi produse zaharoase</c:v>
                </c:pt>
                <c:pt idx="6">
                  <c:v>Preparate pe bază de cereale</c:v>
                </c:pt>
                <c:pt idx="7">
                  <c:v>Preparate din legume, fructe</c:v>
                </c:pt>
                <c:pt idx="8">
                  <c:v>Băuturi, lichide alcoolice şi oţeturi </c:v>
                </c:pt>
                <c:pt idx="9">
                  <c:v>Reziduuri şi deşeuri ale industriei alimentare </c:v>
                </c:pt>
                <c:pt idx="10">
                  <c:v>Altele</c:v>
                </c:pt>
              </c:strCache>
            </c:strRef>
          </c:cat>
          <c:val>
            <c:numRef>
              <c:f>'Structura regiuni'!$E$96:$E$106</c:f>
              <c:numCache>
                <c:formatCode>#,##0.00</c:formatCode>
                <c:ptCount val="11"/>
                <c:pt idx="0">
                  <c:v>9202.6</c:v>
                </c:pt>
                <c:pt idx="1">
                  <c:v>101275.69999999998</c:v>
                </c:pt>
                <c:pt idx="2">
                  <c:v>70904.5</c:v>
                </c:pt>
                <c:pt idx="3">
                  <c:v>71573.099999999991</c:v>
                </c:pt>
                <c:pt idx="4">
                  <c:v>72508.3</c:v>
                </c:pt>
                <c:pt idx="5">
                  <c:v>13121.3</c:v>
                </c:pt>
                <c:pt idx="6">
                  <c:v>13816.7</c:v>
                </c:pt>
                <c:pt idx="7">
                  <c:v>37456.199999999997</c:v>
                </c:pt>
                <c:pt idx="8">
                  <c:v>35742.1</c:v>
                </c:pt>
                <c:pt idx="9">
                  <c:v>5043.1000000000013</c:v>
                </c:pt>
                <c:pt idx="10">
                  <c:v>10683.600000000093</c:v>
                </c:pt>
              </c:numCache>
            </c:numRef>
          </c:val>
        </c:ser>
        <c:firstSliceAng val="0"/>
        <c:holeSize val="70"/>
      </c:doughnutChart>
      <c:spPr>
        <a:noFill/>
        <a:ln>
          <a:noFill/>
        </a:ln>
        <a:effectLst/>
      </c:spPr>
    </c:plotArea>
    <c:plotVisOnly val="1"/>
    <c:dispBlanksAs val="zero"/>
  </c:chart>
  <c:spPr>
    <a:pattFill prst="dkDnDiag">
      <a:fgClr>
        <a:schemeClr val="lt1"/>
      </a:fgClr>
      <a:bgClr>
        <a:schemeClr val="dk1">
          <a:lumMod val="10000"/>
          <a:lumOff val="90000"/>
        </a:schemeClr>
      </a:bgClr>
    </a:pattFill>
    <a:ln w="9525" cap="flat" cmpd="sng" algn="ctr">
      <a:solidFill>
        <a:schemeClr val="dk1">
          <a:lumMod val="15000"/>
          <a:lumOff val="85000"/>
        </a:schemeClr>
      </a:solidFill>
      <a:round/>
    </a:ln>
    <a:effectLst/>
  </c:spPr>
  <c:txPr>
    <a:bodyPr/>
    <a:lstStyle/>
    <a:p>
      <a:pPr>
        <a:defRPr sz="1200" b="1"/>
      </a:pPr>
      <a:endParaRPr lang="ru-RU"/>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ru-RU"/>
  <c:chart>
    <c:title>
      <c:tx>
        <c:rich>
          <a:bodyPr rot="0" spcFirstLastPara="1" vertOverflow="ellipsis" vert="horz" wrap="square" anchor="ctr" anchorCtr="1"/>
          <a:lstStyle/>
          <a:p>
            <a:pPr>
              <a:defRPr sz="1600" b="1" i="0" u="none" strike="noStrike" kern="1200" spc="0" normalizeH="0" baseline="0">
                <a:solidFill>
                  <a:schemeClr val="dk1">
                    <a:lumMod val="50000"/>
                    <a:lumOff val="50000"/>
                  </a:schemeClr>
                </a:solidFill>
                <a:latin typeface="+mj-lt"/>
                <a:ea typeface="+mj-ea"/>
                <a:cs typeface="+mj-cs"/>
              </a:defRPr>
            </a:pPr>
            <a:r>
              <a:rPr lang="en-US" sz="2000" dirty="0">
                <a:solidFill>
                  <a:srgbClr val="FF0000"/>
                </a:solidFill>
              </a:rPr>
              <a:t>2013</a:t>
            </a:r>
          </a:p>
        </c:rich>
      </c:tx>
      <c:layout/>
      <c:spPr>
        <a:noFill/>
        <a:ln>
          <a:noFill/>
        </a:ln>
        <a:effectLst/>
      </c:spPr>
    </c:title>
    <c:plotArea>
      <c:layout>
        <c:manualLayout>
          <c:layoutTarget val="inner"/>
          <c:xMode val="edge"/>
          <c:yMode val="edge"/>
          <c:x val="0.16592531011631287"/>
          <c:y val="0.19175361234372645"/>
          <c:w val="0.56467820164187932"/>
          <c:h val="0.73603484416764153"/>
        </c:manualLayout>
      </c:layout>
      <c:doughnutChart>
        <c:varyColors val="1"/>
        <c:ser>
          <c:idx val="0"/>
          <c:order val="0"/>
          <c:tx>
            <c:strRef>
              <c:f>'Structura regiuni'!$D$160</c:f>
              <c:strCache>
                <c:ptCount val="1"/>
                <c:pt idx="0">
                  <c:v>2013</c:v>
                </c:pt>
              </c:strCache>
            </c:strRef>
          </c:tx>
          <c:dPt>
            <c:idx val="0"/>
            <c:spPr>
              <a:gradFill>
                <a:gsLst>
                  <a:gs pos="100000">
                    <a:schemeClr val="accent1">
                      <a:lumMod val="60000"/>
                      <a:lumOff val="40000"/>
                    </a:schemeClr>
                  </a:gs>
                  <a:gs pos="0">
                    <a:schemeClr val="accent1"/>
                  </a:gs>
                </a:gsLst>
                <a:lin ang="5400000" scaled="0"/>
              </a:gradFill>
              <a:ln w="19050">
                <a:solidFill>
                  <a:schemeClr val="lt1"/>
                </a:solidFill>
              </a:ln>
              <a:effectLst/>
            </c:spPr>
          </c:dPt>
          <c:dPt>
            <c:idx val="1"/>
            <c:spPr>
              <a:gradFill>
                <a:gsLst>
                  <a:gs pos="100000">
                    <a:schemeClr val="accent2">
                      <a:lumMod val="60000"/>
                      <a:lumOff val="40000"/>
                    </a:schemeClr>
                  </a:gs>
                  <a:gs pos="0">
                    <a:schemeClr val="accent2"/>
                  </a:gs>
                </a:gsLst>
                <a:lin ang="5400000" scaled="0"/>
              </a:gradFill>
              <a:ln w="19050">
                <a:solidFill>
                  <a:schemeClr val="lt1"/>
                </a:solidFill>
              </a:ln>
              <a:effectLst/>
            </c:spPr>
          </c:dPt>
          <c:dPt>
            <c:idx val="2"/>
            <c:spPr>
              <a:gradFill>
                <a:gsLst>
                  <a:gs pos="100000">
                    <a:schemeClr val="accent3">
                      <a:lumMod val="60000"/>
                      <a:lumOff val="40000"/>
                    </a:schemeClr>
                  </a:gs>
                  <a:gs pos="0">
                    <a:schemeClr val="accent3"/>
                  </a:gs>
                </a:gsLst>
                <a:lin ang="5400000" scaled="0"/>
              </a:gradFill>
              <a:ln w="19050">
                <a:solidFill>
                  <a:schemeClr val="lt1"/>
                </a:solidFill>
              </a:ln>
              <a:effectLst/>
            </c:spPr>
          </c:dPt>
          <c:dPt>
            <c:idx val="3"/>
            <c:spPr>
              <a:gradFill>
                <a:gsLst>
                  <a:gs pos="100000">
                    <a:schemeClr val="accent4">
                      <a:lumMod val="60000"/>
                      <a:lumOff val="40000"/>
                    </a:schemeClr>
                  </a:gs>
                  <a:gs pos="0">
                    <a:schemeClr val="accent4"/>
                  </a:gs>
                </a:gsLst>
                <a:lin ang="5400000" scaled="0"/>
              </a:gradFill>
              <a:ln w="19050">
                <a:solidFill>
                  <a:schemeClr val="lt1"/>
                </a:solidFill>
              </a:ln>
              <a:effectLst/>
            </c:spPr>
          </c:dPt>
          <c:dPt>
            <c:idx val="4"/>
            <c:spPr>
              <a:gradFill>
                <a:gsLst>
                  <a:gs pos="100000">
                    <a:schemeClr val="accent5">
                      <a:lumMod val="60000"/>
                      <a:lumOff val="40000"/>
                    </a:schemeClr>
                  </a:gs>
                  <a:gs pos="0">
                    <a:schemeClr val="accent5"/>
                  </a:gs>
                </a:gsLst>
                <a:lin ang="5400000" scaled="0"/>
              </a:gradFill>
              <a:ln w="19050">
                <a:solidFill>
                  <a:schemeClr val="lt1"/>
                </a:solidFill>
              </a:ln>
              <a:effectLst/>
            </c:spPr>
          </c:dPt>
          <c:dPt>
            <c:idx val="5"/>
            <c:spPr>
              <a:gradFill>
                <a:gsLst>
                  <a:gs pos="100000">
                    <a:schemeClr val="accent6">
                      <a:lumMod val="60000"/>
                      <a:lumOff val="40000"/>
                    </a:schemeClr>
                  </a:gs>
                  <a:gs pos="0">
                    <a:schemeClr val="accent6"/>
                  </a:gs>
                </a:gsLst>
                <a:lin ang="5400000" scaled="0"/>
              </a:gradFill>
              <a:ln w="19050">
                <a:solidFill>
                  <a:schemeClr val="lt1"/>
                </a:solidFill>
              </a:ln>
              <a:effectLst/>
            </c:spPr>
          </c:dPt>
          <c:dPt>
            <c:idx val="6"/>
            <c:spPr>
              <a:gradFill>
                <a:gsLst>
                  <a:gs pos="100000">
                    <a:schemeClr val="accent1">
                      <a:lumMod val="60000"/>
                      <a:lumMod val="60000"/>
                      <a:lumOff val="40000"/>
                    </a:schemeClr>
                  </a:gs>
                  <a:gs pos="0">
                    <a:schemeClr val="accent1">
                      <a:lumMod val="60000"/>
                    </a:schemeClr>
                  </a:gs>
                </a:gsLst>
                <a:lin ang="5400000" scaled="0"/>
              </a:gradFill>
              <a:ln w="19050">
                <a:solidFill>
                  <a:schemeClr val="lt1"/>
                </a:solidFill>
              </a:ln>
              <a:effectLst/>
            </c:spPr>
          </c:dPt>
          <c:dPt>
            <c:idx val="7"/>
            <c:spPr>
              <a:gradFill>
                <a:gsLst>
                  <a:gs pos="100000">
                    <a:schemeClr val="accent2">
                      <a:lumMod val="60000"/>
                      <a:lumMod val="60000"/>
                      <a:lumOff val="40000"/>
                    </a:schemeClr>
                  </a:gs>
                  <a:gs pos="0">
                    <a:schemeClr val="accent2">
                      <a:lumMod val="60000"/>
                    </a:schemeClr>
                  </a:gs>
                </a:gsLst>
                <a:lin ang="5400000" scaled="0"/>
              </a:gradFill>
              <a:ln w="19050">
                <a:solidFill>
                  <a:schemeClr val="lt1"/>
                </a:solidFill>
              </a:ln>
              <a:effectLst/>
            </c:spPr>
          </c:dPt>
          <c:dPt>
            <c:idx val="8"/>
            <c:spPr>
              <a:gradFill>
                <a:gsLst>
                  <a:gs pos="100000">
                    <a:schemeClr val="accent3">
                      <a:lumMod val="60000"/>
                      <a:lumMod val="60000"/>
                      <a:lumOff val="40000"/>
                    </a:schemeClr>
                  </a:gs>
                  <a:gs pos="0">
                    <a:schemeClr val="accent3">
                      <a:lumMod val="60000"/>
                    </a:schemeClr>
                  </a:gs>
                </a:gsLst>
                <a:lin ang="5400000" scaled="0"/>
              </a:gradFill>
              <a:ln w="19050">
                <a:solidFill>
                  <a:schemeClr val="lt1"/>
                </a:solidFill>
              </a:ln>
              <a:effectLst/>
            </c:spPr>
          </c:dPt>
          <c:dPt>
            <c:idx val="9"/>
            <c:spPr>
              <a:gradFill>
                <a:gsLst>
                  <a:gs pos="100000">
                    <a:schemeClr val="accent4">
                      <a:lumMod val="60000"/>
                      <a:lumMod val="60000"/>
                      <a:lumOff val="40000"/>
                    </a:schemeClr>
                  </a:gs>
                  <a:gs pos="0">
                    <a:schemeClr val="accent4">
                      <a:lumMod val="60000"/>
                    </a:schemeClr>
                  </a:gs>
                </a:gsLst>
                <a:lin ang="5400000" scaled="0"/>
              </a:gradFill>
              <a:ln w="19050">
                <a:solidFill>
                  <a:schemeClr val="lt1"/>
                </a:solidFill>
              </a:ln>
              <a:effectLst/>
            </c:spPr>
          </c:dPt>
          <c:dPt>
            <c:idx val="10"/>
            <c:spPr>
              <a:gradFill>
                <a:gsLst>
                  <a:gs pos="100000">
                    <a:schemeClr val="accent5">
                      <a:lumMod val="60000"/>
                      <a:lumMod val="60000"/>
                      <a:lumOff val="40000"/>
                    </a:schemeClr>
                  </a:gs>
                  <a:gs pos="0">
                    <a:schemeClr val="accent5">
                      <a:lumMod val="60000"/>
                    </a:schemeClr>
                  </a:gs>
                </a:gsLst>
                <a:lin ang="5400000" scaled="0"/>
              </a:gradFill>
              <a:ln w="19050">
                <a:solidFill>
                  <a:schemeClr val="lt1"/>
                </a:solidFill>
              </a:ln>
              <a:effectLst/>
            </c:spPr>
          </c:dPt>
          <c:dLbls>
            <c:dLbl>
              <c:idx val="0"/>
              <c:layout>
                <c:manualLayout>
                  <c:x val="1.591866689312119E-2"/>
                  <c:y val="-7.2622649770940489E-2"/>
                </c:manualLayout>
              </c:layout>
              <c:showCatName val="1"/>
              <c:showPercent val="1"/>
              <c:extLst>
                <c:ext xmlns:c15="http://schemas.microsoft.com/office/drawing/2012/chart" uri="{CE6537A1-D6FC-4f65-9D91-7224C49458BB}">
                  <c15:layout/>
                </c:ext>
              </c:extLst>
            </c:dLbl>
            <c:dLbl>
              <c:idx val="1"/>
              <c:layout>
                <c:manualLayout>
                  <c:x val="0.16316633565449223"/>
                  <c:y val="-0.12190230497265013"/>
                </c:manualLayout>
              </c:layout>
              <c:showCatName val="1"/>
              <c:showPercent val="1"/>
              <c:extLst>
                <c:ext xmlns:c15="http://schemas.microsoft.com/office/drawing/2012/chart" uri="{CE6537A1-D6FC-4f65-9D91-7224C49458BB}">
                  <c15:layout/>
                </c:ext>
              </c:extLst>
            </c:dLbl>
            <c:dLbl>
              <c:idx val="2"/>
              <c:layout>
                <c:manualLayout>
                  <c:x val="0.22684100322697701"/>
                  <c:y val="-1.8155662442735122E-2"/>
                </c:manualLayout>
              </c:layout>
              <c:showCatName val="1"/>
              <c:showPercent val="1"/>
              <c:extLst>
                <c:ext xmlns:c15="http://schemas.microsoft.com/office/drawing/2012/chart" uri="{CE6537A1-D6FC-4f65-9D91-7224C49458BB}">
                  <c15:layout/>
                </c:ext>
              </c:extLst>
            </c:dLbl>
            <c:dLbl>
              <c:idx val="4"/>
              <c:layout>
                <c:manualLayout>
                  <c:x val="0.15321716884629166"/>
                  <c:y val="-1.815566244273522E-2"/>
                </c:manualLayout>
              </c:layout>
              <c:showCatName val="1"/>
              <c:showPercent val="1"/>
              <c:extLst>
                <c:ext xmlns:c15="http://schemas.microsoft.com/office/drawing/2012/chart" uri="{CE6537A1-D6FC-4f65-9D91-7224C49458BB}">
                  <c15:layout/>
                </c:ext>
              </c:extLst>
            </c:dLbl>
            <c:dLbl>
              <c:idx val="5"/>
              <c:layout>
                <c:manualLayout>
                  <c:x val="0.21490200305713625"/>
                  <c:y val="5.7060653391453255E-2"/>
                </c:manualLayout>
              </c:layout>
              <c:showCatName val="1"/>
              <c:showPercent val="1"/>
              <c:extLst>
                <c:ext xmlns:c15="http://schemas.microsoft.com/office/drawing/2012/chart" uri="{CE6537A1-D6FC-4f65-9D91-7224C49458BB}">
                  <c15:layout/>
                </c:ext>
              </c:extLst>
            </c:dLbl>
            <c:dLbl>
              <c:idx val="6"/>
              <c:layout>
                <c:manualLayout>
                  <c:x val="-7.5613667742325766E-2"/>
                  <c:y val="-0.17636929230085546"/>
                </c:manualLayout>
              </c:layout>
              <c:showCatName val="1"/>
              <c:showPercent val="1"/>
              <c:extLst>
                <c:ext xmlns:c15="http://schemas.microsoft.com/office/drawing/2012/chart" uri="{CE6537A1-D6FC-4f65-9D91-7224C49458BB}">
                  <c15:layout/>
                </c:ext>
              </c:extLst>
            </c:dLbl>
            <c:dLbl>
              <c:idx val="7"/>
              <c:layout>
                <c:manualLayout>
                  <c:x val="-0.26464783709813972"/>
                  <c:y val="4.4092323075213907E-2"/>
                </c:manualLayout>
              </c:layout>
              <c:showCatName val="1"/>
              <c:showPercent val="1"/>
              <c:extLst>
                <c:ext xmlns:c15="http://schemas.microsoft.com/office/drawing/2012/chart" uri="{CE6537A1-D6FC-4f65-9D91-7224C49458BB}">
                  <c15:layout/>
                </c:ext>
              </c:extLst>
            </c:dLbl>
            <c:dLbl>
              <c:idx val="9"/>
              <c:layout>
                <c:manualLayout>
                  <c:x val="-0.11939000169840895"/>
                  <c:y val="-0.11671497284615441"/>
                </c:manualLayout>
              </c:layout>
              <c:showCatName val="1"/>
              <c:showPercent val="1"/>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dk1">
                        <a:lumMod val="75000"/>
                        <a:lumOff val="25000"/>
                      </a:schemeClr>
                    </a:solidFill>
                    <a:latin typeface="+mn-lt"/>
                    <a:ea typeface="+mn-ea"/>
                    <a:cs typeface="+mn-cs"/>
                  </a:defRPr>
                </a:pPr>
                <a:endParaRPr lang="ru-RU"/>
              </a:p>
            </c:txPr>
            <c:showCatName val="1"/>
            <c:showPercent val="1"/>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15:layout/>
              </c:ext>
            </c:extLst>
          </c:dLbls>
          <c:cat>
            <c:strRef>
              <c:f>'Structura regiuni'!$C$161:$C$170</c:f>
              <c:strCache>
                <c:ptCount val="10"/>
                <c:pt idx="0">
                  <c:v>Carne şi măruntae comestibile</c:v>
                </c:pt>
                <c:pt idx="1">
                  <c:v>Lapte şi produse lactate, ouă de păsări, miere naturală </c:v>
                </c:pt>
                <c:pt idx="2">
                  <c:v>Legume, plante, rădăcini alimentare</c:v>
                </c:pt>
                <c:pt idx="3">
                  <c:v>Fructe comestibile</c:v>
                </c:pt>
                <c:pt idx="4">
                  <c:v>Cereale</c:v>
                </c:pt>
                <c:pt idx="5">
                  <c:v>Seminţe şi fructe oleaginoase</c:v>
                </c:pt>
                <c:pt idx="6">
                  <c:v>Zahăr şi produse zaharoase</c:v>
                </c:pt>
                <c:pt idx="7">
                  <c:v>Preparate din legume, fructe</c:v>
                </c:pt>
                <c:pt idx="8">
                  <c:v>Băuturi, lichide alcoolice şi oţeturi </c:v>
                </c:pt>
                <c:pt idx="9">
                  <c:v>Altele</c:v>
                </c:pt>
              </c:strCache>
            </c:strRef>
          </c:cat>
          <c:val>
            <c:numRef>
              <c:f>'Structura regiuni'!$D$161:$D$170</c:f>
              <c:numCache>
                <c:formatCode>#,##0.00</c:formatCode>
                <c:ptCount val="10"/>
                <c:pt idx="0">
                  <c:v>17289.8</c:v>
                </c:pt>
                <c:pt idx="1">
                  <c:v>7638.1</c:v>
                </c:pt>
                <c:pt idx="2">
                  <c:v>12067.400000000001</c:v>
                </c:pt>
                <c:pt idx="3">
                  <c:v>104020</c:v>
                </c:pt>
                <c:pt idx="4">
                  <c:v>8754.9</c:v>
                </c:pt>
                <c:pt idx="5">
                  <c:v>32371.4</c:v>
                </c:pt>
                <c:pt idx="6">
                  <c:v>2847.2</c:v>
                </c:pt>
                <c:pt idx="7">
                  <c:v>24546.100000000002</c:v>
                </c:pt>
                <c:pt idx="8">
                  <c:v>164748.9</c:v>
                </c:pt>
                <c:pt idx="9">
                  <c:v>22235.200000000015</c:v>
                </c:pt>
              </c:numCache>
            </c:numRef>
          </c:val>
        </c:ser>
        <c:firstSliceAng val="0"/>
        <c:holeSize val="70"/>
      </c:doughnutChart>
      <c:spPr>
        <a:noFill/>
        <a:ln>
          <a:noFill/>
        </a:ln>
        <a:effectLst/>
      </c:spPr>
    </c:plotArea>
    <c:plotVisOnly val="1"/>
    <c:dispBlanksAs val="zero"/>
  </c:chart>
  <c:spPr>
    <a:pattFill prst="dkDnDiag">
      <a:fgClr>
        <a:schemeClr val="lt1"/>
      </a:fgClr>
      <a:bgClr>
        <a:schemeClr val="dk1">
          <a:lumMod val="10000"/>
          <a:lumOff val="90000"/>
        </a:schemeClr>
      </a:bgClr>
    </a:pattFill>
    <a:ln w="9525" cap="flat" cmpd="sng" algn="ctr">
      <a:solidFill>
        <a:schemeClr val="dk1">
          <a:lumMod val="15000"/>
          <a:lumOff val="85000"/>
        </a:schemeClr>
      </a:solidFill>
      <a:round/>
    </a:ln>
    <a:effectLst/>
  </c:spPr>
  <c:txPr>
    <a:bodyPr/>
    <a:lstStyle/>
    <a:p>
      <a:pPr>
        <a:defRPr/>
      </a:pPr>
      <a:endParaRPr lang="ru-RU"/>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lang val="ru-RU"/>
  <c:chart>
    <c:title>
      <c:layout/>
      <c:spPr>
        <a:noFill/>
        <a:ln>
          <a:noFill/>
        </a:ln>
        <a:effectLst/>
      </c:spPr>
      <c:txPr>
        <a:bodyPr rot="0" spcFirstLastPara="1" vertOverflow="ellipsis" vert="horz" wrap="square" anchor="ctr" anchorCtr="1"/>
        <a:lstStyle/>
        <a:p>
          <a:pPr>
            <a:defRPr sz="2000" b="1" i="0" u="none" strike="noStrike" kern="1200" spc="0" normalizeH="0" baseline="0">
              <a:solidFill>
                <a:srgbClr val="FF0000"/>
              </a:solidFill>
              <a:latin typeface="+mj-lt"/>
              <a:ea typeface="+mj-ea"/>
              <a:cs typeface="+mj-cs"/>
            </a:defRPr>
          </a:pPr>
          <a:endParaRPr lang="ru-RU"/>
        </a:p>
      </c:txPr>
    </c:title>
    <c:plotArea>
      <c:layout>
        <c:manualLayout>
          <c:layoutTarget val="inner"/>
          <c:xMode val="edge"/>
          <c:yMode val="edge"/>
          <c:x val="9.8836263069888172E-2"/>
          <c:y val="0.22263902684113043"/>
          <c:w val="0.7192120186394938"/>
          <c:h val="0.77736097315886965"/>
        </c:manualLayout>
      </c:layout>
      <c:doughnutChart>
        <c:varyColors val="1"/>
        <c:ser>
          <c:idx val="0"/>
          <c:order val="0"/>
          <c:tx>
            <c:strRef>
              <c:f>'Structura regiuni'!$E$160</c:f>
              <c:strCache>
                <c:ptCount val="1"/>
                <c:pt idx="0">
                  <c:v>2014</c:v>
                </c:pt>
              </c:strCache>
            </c:strRef>
          </c:tx>
          <c:dPt>
            <c:idx val="0"/>
            <c:spPr>
              <a:gradFill>
                <a:gsLst>
                  <a:gs pos="100000">
                    <a:schemeClr val="accent1">
                      <a:lumMod val="60000"/>
                      <a:lumOff val="40000"/>
                    </a:schemeClr>
                  </a:gs>
                  <a:gs pos="0">
                    <a:schemeClr val="accent1"/>
                  </a:gs>
                </a:gsLst>
                <a:lin ang="5400000" scaled="0"/>
              </a:gradFill>
              <a:ln w="19050">
                <a:solidFill>
                  <a:schemeClr val="lt1"/>
                </a:solidFill>
              </a:ln>
              <a:effectLst/>
            </c:spPr>
          </c:dPt>
          <c:dPt>
            <c:idx val="1"/>
            <c:spPr>
              <a:gradFill>
                <a:gsLst>
                  <a:gs pos="100000">
                    <a:schemeClr val="accent2">
                      <a:lumMod val="60000"/>
                      <a:lumOff val="40000"/>
                    </a:schemeClr>
                  </a:gs>
                  <a:gs pos="0">
                    <a:schemeClr val="accent2"/>
                  </a:gs>
                </a:gsLst>
                <a:lin ang="5400000" scaled="0"/>
              </a:gradFill>
              <a:ln w="19050">
                <a:solidFill>
                  <a:schemeClr val="lt1"/>
                </a:solidFill>
              </a:ln>
              <a:effectLst/>
            </c:spPr>
          </c:dPt>
          <c:dPt>
            <c:idx val="2"/>
            <c:spPr>
              <a:gradFill>
                <a:gsLst>
                  <a:gs pos="100000">
                    <a:schemeClr val="accent3">
                      <a:lumMod val="60000"/>
                      <a:lumOff val="40000"/>
                    </a:schemeClr>
                  </a:gs>
                  <a:gs pos="0">
                    <a:schemeClr val="accent3"/>
                  </a:gs>
                </a:gsLst>
                <a:lin ang="5400000" scaled="0"/>
              </a:gradFill>
              <a:ln w="19050">
                <a:solidFill>
                  <a:schemeClr val="lt1"/>
                </a:solidFill>
              </a:ln>
              <a:effectLst/>
            </c:spPr>
          </c:dPt>
          <c:dPt>
            <c:idx val="3"/>
            <c:spPr>
              <a:gradFill>
                <a:gsLst>
                  <a:gs pos="100000">
                    <a:schemeClr val="accent4">
                      <a:lumMod val="60000"/>
                      <a:lumOff val="40000"/>
                    </a:schemeClr>
                  </a:gs>
                  <a:gs pos="0">
                    <a:schemeClr val="accent4"/>
                  </a:gs>
                </a:gsLst>
                <a:lin ang="5400000" scaled="0"/>
              </a:gradFill>
              <a:ln w="19050">
                <a:solidFill>
                  <a:schemeClr val="lt1"/>
                </a:solidFill>
              </a:ln>
              <a:effectLst/>
            </c:spPr>
          </c:dPt>
          <c:dPt>
            <c:idx val="4"/>
            <c:spPr>
              <a:gradFill>
                <a:gsLst>
                  <a:gs pos="100000">
                    <a:schemeClr val="accent5">
                      <a:lumMod val="60000"/>
                      <a:lumOff val="40000"/>
                    </a:schemeClr>
                  </a:gs>
                  <a:gs pos="0">
                    <a:schemeClr val="accent5"/>
                  </a:gs>
                </a:gsLst>
                <a:lin ang="5400000" scaled="0"/>
              </a:gradFill>
              <a:ln w="19050">
                <a:solidFill>
                  <a:schemeClr val="lt1"/>
                </a:solidFill>
              </a:ln>
              <a:effectLst/>
            </c:spPr>
          </c:dPt>
          <c:dPt>
            <c:idx val="5"/>
            <c:spPr>
              <a:gradFill>
                <a:gsLst>
                  <a:gs pos="100000">
                    <a:schemeClr val="accent6">
                      <a:lumMod val="60000"/>
                      <a:lumOff val="40000"/>
                    </a:schemeClr>
                  </a:gs>
                  <a:gs pos="0">
                    <a:schemeClr val="accent6"/>
                  </a:gs>
                </a:gsLst>
                <a:lin ang="5400000" scaled="0"/>
              </a:gradFill>
              <a:ln w="19050">
                <a:solidFill>
                  <a:schemeClr val="lt1"/>
                </a:solidFill>
              </a:ln>
              <a:effectLst/>
            </c:spPr>
          </c:dPt>
          <c:dPt>
            <c:idx val="6"/>
            <c:spPr>
              <a:gradFill>
                <a:gsLst>
                  <a:gs pos="100000">
                    <a:schemeClr val="accent1">
                      <a:lumMod val="60000"/>
                      <a:lumMod val="60000"/>
                      <a:lumOff val="40000"/>
                    </a:schemeClr>
                  </a:gs>
                  <a:gs pos="0">
                    <a:schemeClr val="accent1">
                      <a:lumMod val="60000"/>
                    </a:schemeClr>
                  </a:gs>
                </a:gsLst>
                <a:lin ang="5400000" scaled="0"/>
              </a:gradFill>
              <a:ln w="19050">
                <a:solidFill>
                  <a:schemeClr val="lt1"/>
                </a:solidFill>
              </a:ln>
              <a:effectLst/>
            </c:spPr>
          </c:dPt>
          <c:dPt>
            <c:idx val="7"/>
            <c:spPr>
              <a:gradFill>
                <a:gsLst>
                  <a:gs pos="100000">
                    <a:schemeClr val="accent2">
                      <a:lumMod val="60000"/>
                      <a:lumMod val="60000"/>
                      <a:lumOff val="40000"/>
                    </a:schemeClr>
                  </a:gs>
                  <a:gs pos="0">
                    <a:schemeClr val="accent2">
                      <a:lumMod val="60000"/>
                    </a:schemeClr>
                  </a:gs>
                </a:gsLst>
                <a:lin ang="5400000" scaled="0"/>
              </a:gradFill>
              <a:ln w="19050">
                <a:solidFill>
                  <a:schemeClr val="lt1"/>
                </a:solidFill>
              </a:ln>
              <a:effectLst/>
            </c:spPr>
          </c:dPt>
          <c:dPt>
            <c:idx val="8"/>
            <c:spPr>
              <a:gradFill>
                <a:gsLst>
                  <a:gs pos="100000">
                    <a:schemeClr val="accent3">
                      <a:lumMod val="60000"/>
                      <a:lumMod val="60000"/>
                      <a:lumOff val="40000"/>
                    </a:schemeClr>
                  </a:gs>
                  <a:gs pos="0">
                    <a:schemeClr val="accent3">
                      <a:lumMod val="60000"/>
                    </a:schemeClr>
                  </a:gs>
                </a:gsLst>
                <a:lin ang="5400000" scaled="0"/>
              </a:gradFill>
              <a:ln w="19050">
                <a:solidFill>
                  <a:schemeClr val="lt1"/>
                </a:solidFill>
              </a:ln>
              <a:effectLst/>
            </c:spPr>
          </c:dPt>
          <c:dPt>
            <c:idx val="9"/>
            <c:spPr>
              <a:gradFill>
                <a:gsLst>
                  <a:gs pos="100000">
                    <a:schemeClr val="accent4">
                      <a:lumMod val="60000"/>
                      <a:lumMod val="60000"/>
                      <a:lumOff val="40000"/>
                    </a:schemeClr>
                  </a:gs>
                  <a:gs pos="0">
                    <a:schemeClr val="accent4">
                      <a:lumMod val="60000"/>
                    </a:schemeClr>
                  </a:gs>
                </a:gsLst>
                <a:lin ang="5400000" scaled="0"/>
              </a:gradFill>
              <a:ln w="19050">
                <a:solidFill>
                  <a:schemeClr val="lt1"/>
                </a:solidFill>
              </a:ln>
              <a:effectLst/>
            </c:spPr>
          </c:dPt>
          <c:dPt>
            <c:idx val="10"/>
            <c:spPr>
              <a:gradFill>
                <a:gsLst>
                  <a:gs pos="100000">
                    <a:schemeClr val="accent5">
                      <a:lumMod val="60000"/>
                      <a:lumMod val="60000"/>
                      <a:lumOff val="40000"/>
                    </a:schemeClr>
                  </a:gs>
                  <a:gs pos="0">
                    <a:schemeClr val="accent5">
                      <a:lumMod val="60000"/>
                    </a:schemeClr>
                  </a:gs>
                </a:gsLst>
                <a:lin ang="5400000" scaled="0"/>
              </a:gradFill>
              <a:ln w="19050">
                <a:solidFill>
                  <a:schemeClr val="lt1"/>
                </a:solidFill>
              </a:ln>
              <a:effectLst/>
            </c:spPr>
          </c:dPt>
          <c:dLbls>
            <c:dLbl>
              <c:idx val="0"/>
              <c:layout>
                <c:manualLayout>
                  <c:x val="6.3430215826346878E-2"/>
                  <c:y val="-0.15794264982166176"/>
                </c:manualLayout>
              </c:layout>
              <c:showCatName val="1"/>
              <c:showPercent val="1"/>
              <c:extLst>
                <c:ext xmlns:c15="http://schemas.microsoft.com/office/drawing/2012/chart" uri="{CE6537A1-D6FC-4f65-9D91-7224C49458BB}">
                  <c15:layout/>
                </c:ext>
              </c:extLst>
            </c:dLbl>
            <c:dLbl>
              <c:idx val="1"/>
              <c:layout>
                <c:manualLayout>
                  <c:x val="0.13998392458228281"/>
                  <c:y val="-0.16583978231274471"/>
                </c:manualLayout>
              </c:layout>
              <c:showCatName val="1"/>
              <c:showPercent val="1"/>
              <c:extLst>
                <c:ext xmlns:c15="http://schemas.microsoft.com/office/drawing/2012/chart" uri="{CE6537A1-D6FC-4f65-9D91-7224C49458BB}">
                  <c15:layout/>
                </c:ext>
              </c:extLst>
            </c:dLbl>
            <c:dLbl>
              <c:idx val="2"/>
              <c:layout>
                <c:manualLayout>
                  <c:x val="0.2056013892302278"/>
                  <c:y val="-4.8259696612041044E-17"/>
                </c:manualLayout>
              </c:layout>
              <c:showCatName val="1"/>
              <c:showPercent val="1"/>
              <c:extLst>
                <c:ext xmlns:c15="http://schemas.microsoft.com/office/drawing/2012/chart" uri="{CE6537A1-D6FC-4f65-9D91-7224C49458BB}">
                  <c15:layout/>
                </c:ext>
              </c:extLst>
            </c:dLbl>
            <c:dLbl>
              <c:idx val="7"/>
              <c:layout>
                <c:manualLayout>
                  <c:x val="9.4051699328721275E-2"/>
                  <c:y val="-0.13951600734246786"/>
                </c:manualLayout>
              </c:layout>
              <c:showCatName val="1"/>
              <c:showPercent val="1"/>
              <c:extLst>
                <c:ext xmlns:c15="http://schemas.microsoft.com/office/drawing/2012/chart" uri="{CE6537A1-D6FC-4f65-9D91-7224C49458BB}">
                  <c15:layout/>
                </c:ext>
              </c:extLst>
            </c:dLbl>
            <c:dLbl>
              <c:idx val="9"/>
              <c:layout>
                <c:manualLayout>
                  <c:x val="-9.6238948150319539E-2"/>
                  <c:y val="-0.13161887485138471"/>
                </c:manualLayout>
              </c:layout>
              <c:showCatName val="1"/>
              <c:showPercent val="1"/>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dk1">
                        <a:lumMod val="75000"/>
                        <a:lumOff val="25000"/>
                      </a:schemeClr>
                    </a:solidFill>
                    <a:latin typeface="+mn-lt"/>
                    <a:ea typeface="+mn-ea"/>
                    <a:cs typeface="+mn-cs"/>
                  </a:defRPr>
                </a:pPr>
                <a:endParaRPr lang="ru-RU"/>
              </a:p>
            </c:txPr>
            <c:showCatName val="1"/>
            <c:showPercent val="1"/>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15:layout/>
              </c:ext>
            </c:extLst>
          </c:dLbls>
          <c:cat>
            <c:strRef>
              <c:f>'Structura regiuni'!$C$161:$C$170</c:f>
              <c:strCache>
                <c:ptCount val="10"/>
                <c:pt idx="0">
                  <c:v>Carne şi măruntae comestibile</c:v>
                </c:pt>
                <c:pt idx="1">
                  <c:v>Lapte şi produse lactate, ouă de păsări, miere naturală </c:v>
                </c:pt>
                <c:pt idx="2">
                  <c:v>Legume, plante, rădăcini alimentare</c:v>
                </c:pt>
                <c:pt idx="3">
                  <c:v>Fructe comestibile</c:v>
                </c:pt>
                <c:pt idx="4">
                  <c:v>Cereale</c:v>
                </c:pt>
                <c:pt idx="5">
                  <c:v>Seminţe şi fructe oleaginoase</c:v>
                </c:pt>
                <c:pt idx="6">
                  <c:v>Zahăr şi produse zaharoase</c:v>
                </c:pt>
                <c:pt idx="7">
                  <c:v>Preparate din legume, fructe</c:v>
                </c:pt>
                <c:pt idx="8">
                  <c:v>Băuturi, lichide alcoolice şi oţeturi </c:v>
                </c:pt>
                <c:pt idx="9">
                  <c:v>Altele</c:v>
                </c:pt>
              </c:strCache>
            </c:strRef>
          </c:cat>
          <c:val>
            <c:numRef>
              <c:f>'Structura regiuni'!$E$161:$E$170</c:f>
              <c:numCache>
                <c:formatCode>#,##0.00</c:formatCode>
                <c:ptCount val="10"/>
                <c:pt idx="0">
                  <c:v>34974.9</c:v>
                </c:pt>
                <c:pt idx="1">
                  <c:v>8170.2</c:v>
                </c:pt>
                <c:pt idx="2">
                  <c:v>13190.999999999993</c:v>
                </c:pt>
                <c:pt idx="3">
                  <c:v>73889.599999999991</c:v>
                </c:pt>
                <c:pt idx="4">
                  <c:v>20754.300000000003</c:v>
                </c:pt>
                <c:pt idx="5">
                  <c:v>29668.19999999999</c:v>
                </c:pt>
                <c:pt idx="6">
                  <c:v>41972.5</c:v>
                </c:pt>
                <c:pt idx="7">
                  <c:v>19246.599999999991</c:v>
                </c:pt>
                <c:pt idx="8">
                  <c:v>108158.70000000001</c:v>
                </c:pt>
                <c:pt idx="9">
                  <c:v>17792.8999999999</c:v>
                </c:pt>
              </c:numCache>
            </c:numRef>
          </c:val>
        </c:ser>
        <c:firstSliceAng val="0"/>
        <c:holeSize val="70"/>
      </c:doughnutChart>
      <c:spPr>
        <a:noFill/>
        <a:ln>
          <a:noFill/>
        </a:ln>
        <a:effectLst/>
      </c:spPr>
    </c:plotArea>
    <c:plotVisOnly val="1"/>
    <c:dispBlanksAs val="zero"/>
  </c:chart>
  <c:spPr>
    <a:pattFill prst="dkDnDiag">
      <a:fgClr>
        <a:schemeClr val="lt1"/>
      </a:fgClr>
      <a:bgClr>
        <a:schemeClr val="dk1">
          <a:lumMod val="10000"/>
          <a:lumOff val="90000"/>
        </a:schemeClr>
      </a:bgClr>
    </a:pattFill>
    <a:ln w="9525" cap="flat" cmpd="sng" algn="ctr">
      <a:solidFill>
        <a:schemeClr val="dk1">
          <a:lumMod val="15000"/>
          <a:lumOff val="85000"/>
        </a:schemeClr>
      </a:solidFill>
      <a:round/>
    </a:ln>
    <a:effectLst/>
  </c:spPr>
  <c:txPr>
    <a:bodyPr/>
    <a:lstStyle/>
    <a:p>
      <a:pPr>
        <a:defRPr/>
      </a:pPr>
      <a:endParaRPr lang="ru-RU"/>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ru-RU"/>
  <c:chart>
    <c:title>
      <c:layout/>
      <c:spPr>
        <a:noFill/>
        <a:ln>
          <a:noFill/>
        </a:ln>
        <a:effectLst/>
      </c:spPr>
      <c:txPr>
        <a:bodyPr rot="0" spcFirstLastPara="1" vertOverflow="ellipsis" vert="horz" wrap="square" anchor="ctr" anchorCtr="1"/>
        <a:lstStyle/>
        <a:p>
          <a:pPr>
            <a:defRPr sz="2000" b="1" i="0" u="none" strike="noStrike" kern="1200" spc="0" normalizeH="0" baseline="0">
              <a:solidFill>
                <a:srgbClr val="FF0000"/>
              </a:solidFill>
              <a:latin typeface="+mj-lt"/>
              <a:ea typeface="+mj-ea"/>
              <a:cs typeface="+mj-cs"/>
            </a:defRPr>
          </a:pPr>
          <a:endParaRPr lang="ru-RU"/>
        </a:p>
      </c:txPr>
    </c:title>
    <c:plotArea>
      <c:layout/>
      <c:doughnutChart>
        <c:varyColors val="1"/>
        <c:ser>
          <c:idx val="0"/>
          <c:order val="0"/>
          <c:tx>
            <c:strRef>
              <c:f>'Structura regiuni'!$D$32</c:f>
              <c:strCache>
                <c:ptCount val="1"/>
                <c:pt idx="0">
                  <c:v>2013</c:v>
                </c:pt>
              </c:strCache>
            </c:strRef>
          </c:tx>
          <c:dPt>
            <c:idx val="0"/>
            <c:spPr>
              <a:gradFill>
                <a:gsLst>
                  <a:gs pos="100000">
                    <a:schemeClr val="accent1">
                      <a:lumMod val="60000"/>
                      <a:lumOff val="40000"/>
                    </a:schemeClr>
                  </a:gs>
                  <a:gs pos="0">
                    <a:schemeClr val="accent1"/>
                  </a:gs>
                </a:gsLst>
                <a:lin ang="5400000" scaled="0"/>
              </a:gradFill>
              <a:ln w="19050">
                <a:solidFill>
                  <a:schemeClr val="lt1"/>
                </a:solidFill>
              </a:ln>
              <a:effectLst/>
            </c:spPr>
          </c:dPt>
          <c:dPt>
            <c:idx val="1"/>
            <c:spPr>
              <a:gradFill>
                <a:gsLst>
                  <a:gs pos="100000">
                    <a:schemeClr val="accent2">
                      <a:lumMod val="60000"/>
                      <a:lumOff val="40000"/>
                    </a:schemeClr>
                  </a:gs>
                  <a:gs pos="0">
                    <a:schemeClr val="accent2"/>
                  </a:gs>
                </a:gsLst>
                <a:lin ang="5400000" scaled="0"/>
              </a:gradFill>
              <a:ln w="19050">
                <a:solidFill>
                  <a:schemeClr val="lt1"/>
                </a:solidFill>
              </a:ln>
              <a:effectLst/>
            </c:spPr>
          </c:dPt>
          <c:dPt>
            <c:idx val="2"/>
            <c:spPr>
              <a:gradFill>
                <a:gsLst>
                  <a:gs pos="100000">
                    <a:schemeClr val="accent3">
                      <a:lumMod val="60000"/>
                      <a:lumOff val="40000"/>
                    </a:schemeClr>
                  </a:gs>
                  <a:gs pos="0">
                    <a:schemeClr val="accent3"/>
                  </a:gs>
                </a:gsLst>
                <a:lin ang="5400000" scaled="0"/>
              </a:gradFill>
              <a:ln w="19050">
                <a:solidFill>
                  <a:schemeClr val="lt1"/>
                </a:solidFill>
              </a:ln>
              <a:effectLst/>
            </c:spPr>
          </c:dPt>
          <c:dPt>
            <c:idx val="3"/>
            <c:spPr>
              <a:gradFill>
                <a:gsLst>
                  <a:gs pos="100000">
                    <a:schemeClr val="accent4">
                      <a:lumMod val="60000"/>
                      <a:lumOff val="40000"/>
                    </a:schemeClr>
                  </a:gs>
                  <a:gs pos="0">
                    <a:schemeClr val="accent4"/>
                  </a:gs>
                </a:gsLst>
                <a:lin ang="5400000" scaled="0"/>
              </a:gradFill>
              <a:ln w="19050">
                <a:solidFill>
                  <a:schemeClr val="lt1"/>
                </a:solidFill>
              </a:ln>
              <a:effectLst/>
            </c:spPr>
          </c:dPt>
          <c:dPt>
            <c:idx val="4"/>
            <c:spPr>
              <a:gradFill>
                <a:gsLst>
                  <a:gs pos="100000">
                    <a:schemeClr val="accent5">
                      <a:lumMod val="60000"/>
                      <a:lumOff val="40000"/>
                    </a:schemeClr>
                  </a:gs>
                  <a:gs pos="0">
                    <a:schemeClr val="accent5"/>
                  </a:gs>
                </a:gsLst>
                <a:lin ang="5400000" scaled="0"/>
              </a:gradFill>
              <a:ln w="19050">
                <a:solidFill>
                  <a:schemeClr val="lt1"/>
                </a:solidFill>
              </a:ln>
              <a:effectLst/>
            </c:spPr>
          </c:dPt>
          <c:dPt>
            <c:idx val="5"/>
            <c:spPr>
              <a:gradFill>
                <a:gsLst>
                  <a:gs pos="100000">
                    <a:schemeClr val="accent6">
                      <a:lumMod val="60000"/>
                      <a:lumOff val="40000"/>
                    </a:schemeClr>
                  </a:gs>
                  <a:gs pos="0">
                    <a:schemeClr val="accent6"/>
                  </a:gs>
                </a:gsLst>
                <a:lin ang="5400000" scaled="0"/>
              </a:gradFill>
              <a:ln w="19050">
                <a:solidFill>
                  <a:schemeClr val="lt1"/>
                </a:solidFill>
              </a:ln>
              <a:effectLst/>
            </c:spPr>
          </c:dPt>
          <c:dPt>
            <c:idx val="6"/>
            <c:spPr>
              <a:gradFill>
                <a:gsLst>
                  <a:gs pos="100000">
                    <a:schemeClr val="accent1">
                      <a:lumMod val="60000"/>
                      <a:lumMod val="60000"/>
                      <a:lumOff val="40000"/>
                    </a:schemeClr>
                  </a:gs>
                  <a:gs pos="0">
                    <a:schemeClr val="accent1">
                      <a:lumMod val="60000"/>
                    </a:schemeClr>
                  </a:gs>
                </a:gsLst>
                <a:lin ang="5400000" scaled="0"/>
              </a:gradFill>
              <a:ln w="19050">
                <a:solidFill>
                  <a:schemeClr val="lt1"/>
                </a:solidFill>
              </a:ln>
              <a:effectLst/>
            </c:spPr>
          </c:dPt>
          <c:dPt>
            <c:idx val="7"/>
            <c:spPr>
              <a:gradFill>
                <a:gsLst>
                  <a:gs pos="100000">
                    <a:schemeClr val="accent2">
                      <a:lumMod val="60000"/>
                      <a:lumMod val="60000"/>
                      <a:lumOff val="40000"/>
                    </a:schemeClr>
                  </a:gs>
                  <a:gs pos="0">
                    <a:schemeClr val="accent2">
                      <a:lumMod val="60000"/>
                    </a:schemeClr>
                  </a:gs>
                </a:gsLst>
                <a:lin ang="5400000" scaled="0"/>
              </a:gradFill>
              <a:ln w="19050">
                <a:solidFill>
                  <a:schemeClr val="lt1"/>
                </a:solidFill>
              </a:ln>
              <a:effectLst/>
            </c:spPr>
          </c:dPt>
          <c:dPt>
            <c:idx val="8"/>
            <c:spPr>
              <a:gradFill>
                <a:gsLst>
                  <a:gs pos="100000">
                    <a:schemeClr val="accent3">
                      <a:lumMod val="60000"/>
                      <a:lumMod val="60000"/>
                      <a:lumOff val="40000"/>
                    </a:schemeClr>
                  </a:gs>
                  <a:gs pos="0">
                    <a:schemeClr val="accent3">
                      <a:lumMod val="60000"/>
                    </a:schemeClr>
                  </a:gs>
                </a:gsLst>
                <a:lin ang="5400000" scaled="0"/>
              </a:gradFill>
              <a:ln w="19050">
                <a:solidFill>
                  <a:schemeClr val="lt1"/>
                </a:solidFill>
              </a:ln>
              <a:effectLst/>
            </c:spPr>
          </c:dPt>
          <c:dPt>
            <c:idx val="9"/>
            <c:spPr>
              <a:gradFill>
                <a:gsLst>
                  <a:gs pos="100000">
                    <a:schemeClr val="accent4">
                      <a:lumMod val="60000"/>
                      <a:lumMod val="60000"/>
                      <a:lumOff val="40000"/>
                    </a:schemeClr>
                  </a:gs>
                  <a:gs pos="0">
                    <a:schemeClr val="accent4">
                      <a:lumMod val="60000"/>
                    </a:schemeClr>
                  </a:gs>
                </a:gsLst>
                <a:lin ang="5400000" scaled="0"/>
              </a:gradFill>
              <a:ln w="19050">
                <a:solidFill>
                  <a:schemeClr val="lt1"/>
                </a:solidFill>
              </a:ln>
              <a:effectLst/>
            </c:spPr>
          </c:dPt>
          <c:dLbls>
            <c:dLbl>
              <c:idx val="0"/>
              <c:layout>
                <c:manualLayout>
                  <c:x val="9.1690551935116965E-2"/>
                  <c:y val="-0.12917187605133071"/>
                </c:manualLayout>
              </c:layout>
              <c:showCatName val="1"/>
              <c:showPercent val="1"/>
              <c:extLst>
                <c:ext xmlns:c15="http://schemas.microsoft.com/office/drawing/2012/chart" uri="{CE6537A1-D6FC-4f65-9D91-7224C49458BB}">
                  <c15:layout/>
                </c:ext>
              </c:extLst>
            </c:dLbl>
            <c:dLbl>
              <c:idx val="1"/>
              <c:layout>
                <c:manualLayout>
                  <c:x val="0.21880699893607461"/>
                  <c:y val="-8.4458534341254735E-2"/>
                </c:manualLayout>
              </c:layout>
              <c:showCatName val="1"/>
              <c:showPercent val="1"/>
              <c:extLst>
                <c:ext xmlns:c15="http://schemas.microsoft.com/office/drawing/2012/chart" uri="{CE6537A1-D6FC-4f65-9D91-7224C49458BB}">
                  <c15:layout/>
                </c:ext>
              </c:extLst>
            </c:dLbl>
            <c:dLbl>
              <c:idx val="4"/>
              <c:delete val="1"/>
              <c:extLst>
                <c:ext xmlns:c15="http://schemas.microsoft.com/office/drawing/2012/chart" uri="{CE6537A1-D6FC-4f65-9D91-7224C49458BB}"/>
              </c:extLst>
            </c:dLbl>
            <c:dLbl>
              <c:idx val="5"/>
              <c:layout>
                <c:manualLayout>
                  <c:x val="-0.20475248473519689"/>
                  <c:y val="-7.4522236183460992E-3"/>
                </c:manualLayout>
              </c:layout>
              <c:showCatName val="1"/>
              <c:showPercent val="1"/>
              <c:extLst>
                <c:ext xmlns:c15="http://schemas.microsoft.com/office/drawing/2012/chart" uri="{CE6537A1-D6FC-4f65-9D91-7224C49458BB}">
                  <c15:layout/>
                </c:ext>
              </c:extLst>
            </c:dLbl>
            <c:dLbl>
              <c:idx val="6"/>
              <c:layout>
                <c:manualLayout>
                  <c:x val="-0.10836156137786551"/>
                  <c:y val="1.4904447236692061E-2"/>
                </c:manualLayout>
              </c:layout>
              <c:showCatName val="1"/>
              <c:showPercent val="1"/>
              <c:extLst>
                <c:ext xmlns:c15="http://schemas.microsoft.com/office/drawing/2012/chart" uri="{CE6537A1-D6FC-4f65-9D91-7224C49458BB}">
                  <c15:layout/>
                </c:ext>
              </c:extLst>
            </c:dLbl>
            <c:dLbl>
              <c:idx val="7"/>
              <c:layout>
                <c:manualLayout>
                  <c:x val="-0.15212296116508045"/>
                  <c:y val="-8.1974459801806066E-2"/>
                </c:manualLayout>
              </c:layout>
              <c:showCatName val="1"/>
              <c:showPercent val="1"/>
              <c:extLst>
                <c:ext xmlns:c15="http://schemas.microsoft.com/office/drawing/2012/chart" uri="{CE6537A1-D6FC-4f65-9D91-7224C49458BB}">
                  <c15:layout/>
                </c:ext>
              </c:extLst>
            </c:dLbl>
            <c:dLbl>
              <c:idx val="8"/>
              <c:layout>
                <c:manualLayout>
                  <c:x val="-3.5425895065840686E-2"/>
                  <c:y val="-0.12668770371367183"/>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dk1">
                          <a:lumMod val="75000"/>
                          <a:lumOff val="25000"/>
                        </a:schemeClr>
                      </a:solidFill>
                      <a:latin typeface="+mn-lt"/>
                      <a:ea typeface="+mn-ea"/>
                      <a:cs typeface="+mn-cs"/>
                    </a:defRPr>
                  </a:pPr>
                  <a:endParaRPr lang="ru-RU"/>
                </a:p>
              </c:txPr>
              <c:showCatName val="1"/>
              <c:showPercent val="1"/>
              <c:extLst>
                <c:ext xmlns:c15="http://schemas.microsoft.com/office/drawing/2012/chart" uri="{CE6537A1-D6FC-4f65-9D91-7224C49458BB}">
                  <c15:layout>
                    <c:manualLayout>
                      <c:w val="0.1879864702287932"/>
                      <c:h val="0.13741900352230033"/>
                    </c:manualLayout>
                  </c15:layout>
                </c:ext>
              </c:extLst>
            </c:dLbl>
            <c:dLbl>
              <c:idx val="9"/>
              <c:layout>
                <c:manualLayout>
                  <c:x val="-4.1677523606871341E-3"/>
                  <c:y val="0.16394891960361213"/>
                </c:manualLayout>
              </c:layout>
              <c:showCatName val="1"/>
              <c:showPercent val="1"/>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dk1">
                        <a:lumMod val="75000"/>
                        <a:lumOff val="25000"/>
                      </a:schemeClr>
                    </a:solidFill>
                    <a:latin typeface="+mn-lt"/>
                    <a:ea typeface="+mn-ea"/>
                    <a:cs typeface="+mn-cs"/>
                  </a:defRPr>
                </a:pPr>
                <a:endParaRPr lang="ru-RU"/>
              </a:p>
            </c:txPr>
            <c:showCatName val="1"/>
            <c:showPercent val="1"/>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15:layout/>
              </c:ext>
            </c:extLst>
          </c:dLbls>
          <c:cat>
            <c:strRef>
              <c:f>'Structura regiuni'!$C$33:$C$42</c:f>
              <c:strCache>
                <c:ptCount val="10"/>
                <c:pt idx="0">
                  <c:v>Animale vii</c:v>
                </c:pt>
                <c:pt idx="1">
                  <c:v>Fructe comestibile</c:v>
                </c:pt>
                <c:pt idx="2">
                  <c:v>Cereale</c:v>
                </c:pt>
                <c:pt idx="3">
                  <c:v>Seminţe şi fructe oleaginoase</c:v>
                </c:pt>
                <c:pt idx="4">
                  <c:v>Grăsimi şi uleiuri </c:v>
                </c:pt>
                <c:pt idx="5">
                  <c:v>Preparate alimentare diverse</c:v>
                </c:pt>
                <c:pt idx="6">
                  <c:v>Băuturi, lichide alcoolice şi oţeturi </c:v>
                </c:pt>
                <c:pt idx="7">
                  <c:v>Reziduuri şi deşeuri ale industriei alimentare </c:v>
                </c:pt>
                <c:pt idx="8">
                  <c:v>Tutun şi articole din tutun</c:v>
                </c:pt>
                <c:pt idx="9">
                  <c:v>Altele</c:v>
                </c:pt>
              </c:strCache>
            </c:strRef>
          </c:cat>
          <c:val>
            <c:numRef>
              <c:f>'Structura regiuni'!$D$33:$D$42</c:f>
              <c:numCache>
                <c:formatCode>#,##0.00</c:formatCode>
                <c:ptCount val="10"/>
                <c:pt idx="0">
                  <c:v>7174.9000000000005</c:v>
                </c:pt>
                <c:pt idx="1">
                  <c:v>13085</c:v>
                </c:pt>
                <c:pt idx="2">
                  <c:v>73537.599999999991</c:v>
                </c:pt>
                <c:pt idx="3">
                  <c:v>62656.6</c:v>
                </c:pt>
                <c:pt idx="4">
                  <c:v>202.1</c:v>
                </c:pt>
                <c:pt idx="5">
                  <c:v>7346.4000000000005</c:v>
                </c:pt>
                <c:pt idx="6">
                  <c:v>54153.1</c:v>
                </c:pt>
                <c:pt idx="7">
                  <c:v>1408.8</c:v>
                </c:pt>
                <c:pt idx="8">
                  <c:v>10776.5</c:v>
                </c:pt>
                <c:pt idx="9">
                  <c:v>9149.1000000000058</c:v>
                </c:pt>
              </c:numCache>
            </c:numRef>
          </c:val>
        </c:ser>
        <c:firstSliceAng val="0"/>
        <c:holeSize val="70"/>
      </c:doughnutChart>
      <c:spPr>
        <a:noFill/>
        <a:ln>
          <a:noFill/>
        </a:ln>
        <a:effectLst/>
      </c:spPr>
    </c:plotArea>
    <c:plotVisOnly val="1"/>
    <c:dispBlanksAs val="zero"/>
  </c:chart>
  <c:spPr>
    <a:pattFill prst="dkDnDiag">
      <a:fgClr>
        <a:schemeClr val="lt1"/>
      </a:fgClr>
      <a:bgClr>
        <a:schemeClr val="dk1">
          <a:lumMod val="10000"/>
          <a:lumOff val="90000"/>
        </a:schemeClr>
      </a:bgClr>
    </a:pattFill>
    <a:ln w="9525" cap="flat" cmpd="sng" algn="ctr">
      <a:solidFill>
        <a:schemeClr val="dk1">
          <a:lumMod val="15000"/>
          <a:lumOff val="85000"/>
        </a:schemeClr>
      </a:solidFill>
      <a:round/>
    </a:ln>
    <a:effectLst/>
  </c:spPr>
  <c:txPr>
    <a:bodyPr/>
    <a:lstStyle/>
    <a:p>
      <a:pPr>
        <a:defRPr/>
      </a:pPr>
      <a:endParaRPr lang="ru-RU"/>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lang val="ru-RU"/>
  <c:chart>
    <c:title>
      <c:layout/>
      <c:spPr>
        <a:noFill/>
        <a:ln>
          <a:noFill/>
        </a:ln>
        <a:effectLst/>
      </c:spPr>
      <c:txPr>
        <a:bodyPr rot="0" spcFirstLastPara="1" vertOverflow="ellipsis" vert="horz" wrap="square" anchor="ctr" anchorCtr="1"/>
        <a:lstStyle/>
        <a:p>
          <a:pPr>
            <a:defRPr sz="2000" b="1" i="0" u="none" strike="noStrike" kern="1200" spc="0" normalizeH="0" baseline="0">
              <a:solidFill>
                <a:srgbClr val="FF0000"/>
              </a:solidFill>
              <a:latin typeface="+mj-lt"/>
              <a:ea typeface="+mj-ea"/>
              <a:cs typeface="+mj-cs"/>
            </a:defRPr>
          </a:pPr>
          <a:endParaRPr lang="ru-RU"/>
        </a:p>
      </c:txPr>
    </c:title>
    <c:plotArea>
      <c:layout>
        <c:manualLayout>
          <c:layoutTarget val="inner"/>
          <c:xMode val="edge"/>
          <c:yMode val="edge"/>
          <c:x val="0.1869959131372082"/>
          <c:y val="0.2384578552304831"/>
          <c:w val="0.60967759979348712"/>
          <c:h val="0.74190641571906724"/>
        </c:manualLayout>
      </c:layout>
      <c:doughnutChart>
        <c:varyColors val="1"/>
        <c:ser>
          <c:idx val="0"/>
          <c:order val="0"/>
          <c:tx>
            <c:strRef>
              <c:f>'Structura regiuni'!$E$32</c:f>
              <c:strCache>
                <c:ptCount val="1"/>
                <c:pt idx="0">
                  <c:v>2014</c:v>
                </c:pt>
              </c:strCache>
            </c:strRef>
          </c:tx>
          <c:dPt>
            <c:idx val="0"/>
            <c:spPr>
              <a:gradFill>
                <a:gsLst>
                  <a:gs pos="100000">
                    <a:schemeClr val="accent1">
                      <a:lumMod val="60000"/>
                      <a:lumOff val="40000"/>
                    </a:schemeClr>
                  </a:gs>
                  <a:gs pos="0">
                    <a:schemeClr val="accent1"/>
                  </a:gs>
                </a:gsLst>
                <a:lin ang="5400000" scaled="0"/>
              </a:gradFill>
              <a:ln w="19050">
                <a:solidFill>
                  <a:schemeClr val="lt1"/>
                </a:solidFill>
              </a:ln>
              <a:effectLst/>
            </c:spPr>
          </c:dPt>
          <c:dPt>
            <c:idx val="1"/>
            <c:spPr>
              <a:gradFill>
                <a:gsLst>
                  <a:gs pos="100000">
                    <a:schemeClr val="accent2">
                      <a:lumMod val="60000"/>
                      <a:lumOff val="40000"/>
                    </a:schemeClr>
                  </a:gs>
                  <a:gs pos="0">
                    <a:schemeClr val="accent2"/>
                  </a:gs>
                </a:gsLst>
                <a:lin ang="5400000" scaled="0"/>
              </a:gradFill>
              <a:ln w="19050">
                <a:solidFill>
                  <a:schemeClr val="lt1"/>
                </a:solidFill>
              </a:ln>
              <a:effectLst/>
            </c:spPr>
          </c:dPt>
          <c:dPt>
            <c:idx val="2"/>
            <c:spPr>
              <a:gradFill>
                <a:gsLst>
                  <a:gs pos="100000">
                    <a:schemeClr val="accent3">
                      <a:lumMod val="60000"/>
                      <a:lumOff val="40000"/>
                    </a:schemeClr>
                  </a:gs>
                  <a:gs pos="0">
                    <a:schemeClr val="accent3"/>
                  </a:gs>
                </a:gsLst>
                <a:lin ang="5400000" scaled="0"/>
              </a:gradFill>
              <a:ln w="19050">
                <a:solidFill>
                  <a:schemeClr val="lt1"/>
                </a:solidFill>
              </a:ln>
              <a:effectLst/>
            </c:spPr>
          </c:dPt>
          <c:dPt>
            <c:idx val="3"/>
            <c:spPr>
              <a:gradFill>
                <a:gsLst>
                  <a:gs pos="100000">
                    <a:schemeClr val="accent4">
                      <a:lumMod val="60000"/>
                      <a:lumOff val="40000"/>
                    </a:schemeClr>
                  </a:gs>
                  <a:gs pos="0">
                    <a:schemeClr val="accent4"/>
                  </a:gs>
                </a:gsLst>
                <a:lin ang="5400000" scaled="0"/>
              </a:gradFill>
              <a:ln w="19050">
                <a:solidFill>
                  <a:schemeClr val="lt1"/>
                </a:solidFill>
              </a:ln>
              <a:effectLst/>
            </c:spPr>
          </c:dPt>
          <c:dPt>
            <c:idx val="4"/>
            <c:spPr>
              <a:gradFill>
                <a:gsLst>
                  <a:gs pos="100000">
                    <a:schemeClr val="accent5">
                      <a:lumMod val="60000"/>
                      <a:lumOff val="40000"/>
                    </a:schemeClr>
                  </a:gs>
                  <a:gs pos="0">
                    <a:schemeClr val="accent5"/>
                  </a:gs>
                </a:gsLst>
                <a:lin ang="5400000" scaled="0"/>
              </a:gradFill>
              <a:ln w="19050">
                <a:solidFill>
                  <a:schemeClr val="lt1"/>
                </a:solidFill>
              </a:ln>
              <a:effectLst/>
            </c:spPr>
          </c:dPt>
          <c:dPt>
            <c:idx val="5"/>
            <c:spPr>
              <a:gradFill>
                <a:gsLst>
                  <a:gs pos="100000">
                    <a:schemeClr val="accent6">
                      <a:lumMod val="60000"/>
                      <a:lumOff val="40000"/>
                    </a:schemeClr>
                  </a:gs>
                  <a:gs pos="0">
                    <a:schemeClr val="accent6"/>
                  </a:gs>
                </a:gsLst>
                <a:lin ang="5400000" scaled="0"/>
              </a:gradFill>
              <a:ln w="19050">
                <a:solidFill>
                  <a:schemeClr val="lt1"/>
                </a:solidFill>
              </a:ln>
              <a:effectLst/>
            </c:spPr>
          </c:dPt>
          <c:dPt>
            <c:idx val="6"/>
            <c:spPr>
              <a:gradFill>
                <a:gsLst>
                  <a:gs pos="100000">
                    <a:schemeClr val="accent1">
                      <a:lumMod val="60000"/>
                      <a:lumMod val="60000"/>
                      <a:lumOff val="40000"/>
                    </a:schemeClr>
                  </a:gs>
                  <a:gs pos="0">
                    <a:schemeClr val="accent1">
                      <a:lumMod val="60000"/>
                    </a:schemeClr>
                  </a:gs>
                </a:gsLst>
                <a:lin ang="5400000" scaled="0"/>
              </a:gradFill>
              <a:ln w="19050">
                <a:solidFill>
                  <a:schemeClr val="lt1"/>
                </a:solidFill>
              </a:ln>
              <a:effectLst/>
            </c:spPr>
          </c:dPt>
          <c:dPt>
            <c:idx val="7"/>
            <c:spPr>
              <a:gradFill>
                <a:gsLst>
                  <a:gs pos="100000">
                    <a:schemeClr val="accent2">
                      <a:lumMod val="60000"/>
                      <a:lumMod val="60000"/>
                      <a:lumOff val="40000"/>
                    </a:schemeClr>
                  </a:gs>
                  <a:gs pos="0">
                    <a:schemeClr val="accent2">
                      <a:lumMod val="60000"/>
                    </a:schemeClr>
                  </a:gs>
                </a:gsLst>
                <a:lin ang="5400000" scaled="0"/>
              </a:gradFill>
              <a:ln w="19050">
                <a:solidFill>
                  <a:schemeClr val="lt1"/>
                </a:solidFill>
              </a:ln>
              <a:effectLst/>
            </c:spPr>
          </c:dPt>
          <c:dPt>
            <c:idx val="8"/>
            <c:spPr>
              <a:gradFill>
                <a:gsLst>
                  <a:gs pos="100000">
                    <a:schemeClr val="accent3">
                      <a:lumMod val="60000"/>
                      <a:lumMod val="60000"/>
                      <a:lumOff val="40000"/>
                    </a:schemeClr>
                  </a:gs>
                  <a:gs pos="0">
                    <a:schemeClr val="accent3">
                      <a:lumMod val="60000"/>
                    </a:schemeClr>
                  </a:gs>
                </a:gsLst>
                <a:lin ang="5400000" scaled="0"/>
              </a:gradFill>
              <a:ln w="19050">
                <a:solidFill>
                  <a:schemeClr val="lt1"/>
                </a:solidFill>
              </a:ln>
              <a:effectLst/>
            </c:spPr>
          </c:dPt>
          <c:dPt>
            <c:idx val="9"/>
            <c:spPr>
              <a:gradFill>
                <a:gsLst>
                  <a:gs pos="100000">
                    <a:schemeClr val="accent4">
                      <a:lumMod val="60000"/>
                      <a:lumMod val="60000"/>
                      <a:lumOff val="40000"/>
                    </a:schemeClr>
                  </a:gs>
                  <a:gs pos="0">
                    <a:schemeClr val="accent4">
                      <a:lumMod val="60000"/>
                    </a:schemeClr>
                  </a:gs>
                </a:gsLst>
                <a:lin ang="5400000" scaled="0"/>
              </a:gradFill>
              <a:ln w="19050">
                <a:solidFill>
                  <a:schemeClr val="lt1"/>
                </a:solidFill>
              </a:ln>
              <a:effectLst/>
            </c:spPr>
          </c:dPt>
          <c:dLbls>
            <c:dLbl>
              <c:idx val="0"/>
              <c:layout>
                <c:manualLayout>
                  <c:x val="3.0620127501889458E-2"/>
                  <c:y val="0.17885336684030423"/>
                </c:manualLayout>
              </c:layout>
              <c:showCatName val="1"/>
              <c:showPercent val="1"/>
              <c:extLst>
                <c:ext xmlns:c15="http://schemas.microsoft.com/office/drawing/2012/chart" uri="{CE6537A1-D6FC-4f65-9D91-7224C49458BB}">
                  <c15:layout/>
                </c:ext>
              </c:extLst>
            </c:dLbl>
            <c:dLbl>
              <c:idx val="1"/>
              <c:layout>
                <c:manualLayout>
                  <c:x val="0.16534868851020307"/>
                  <c:y val="-7.4522236183460086E-2"/>
                </c:manualLayout>
              </c:layout>
              <c:showCatName val="1"/>
              <c:showPercent val="1"/>
              <c:extLst>
                <c:ext xmlns:c15="http://schemas.microsoft.com/office/drawing/2012/chart" uri="{CE6537A1-D6FC-4f65-9D91-7224C49458BB}">
                  <c15:layout/>
                </c:ext>
              </c:extLst>
            </c:dLbl>
            <c:dLbl>
              <c:idx val="5"/>
              <c:layout>
                <c:manualLayout>
                  <c:x val="-0.19801015784555176"/>
                  <c:y val="1.9872596315589356E-2"/>
                </c:manualLayout>
              </c:layout>
              <c:showCatName val="1"/>
              <c:showPercent val="1"/>
              <c:extLst>
                <c:ext xmlns:c15="http://schemas.microsoft.com/office/drawing/2012/chart" uri="{CE6537A1-D6FC-4f65-9D91-7224C49458BB}">
                  <c15:layout/>
                </c:ext>
              </c:extLst>
            </c:dLbl>
            <c:dLbl>
              <c:idx val="6"/>
              <c:layout>
                <c:manualLayout>
                  <c:x val="-0.16534868851020312"/>
                  <c:y val="-1.738852177614068E-2"/>
                </c:manualLayout>
              </c:layout>
              <c:showCatName val="1"/>
              <c:showPercent val="1"/>
              <c:extLst>
                <c:ext xmlns:c15="http://schemas.microsoft.com/office/drawing/2012/chart" uri="{CE6537A1-D6FC-4f65-9D91-7224C49458BB}">
                  <c15:layout/>
                </c:ext>
              </c:extLst>
            </c:dLbl>
            <c:dLbl>
              <c:idx val="7"/>
              <c:layout>
                <c:manualLayout>
                  <c:x val="-0.17351405584404025"/>
                  <c:y val="-0.10433113065684407"/>
                </c:manualLayout>
              </c:layout>
              <c:showCatName val="1"/>
              <c:showPercent val="1"/>
              <c:extLst>
                <c:ext xmlns:c15="http://schemas.microsoft.com/office/drawing/2012/chart" uri="{CE6537A1-D6FC-4f65-9D91-7224C49458BB}">
                  <c15:layout/>
                </c:ext>
              </c:extLst>
            </c:dLbl>
            <c:dLbl>
              <c:idx val="8"/>
              <c:layout>
                <c:manualLayout>
                  <c:x val="-3.7424167952905446E-17"/>
                  <c:y val="-0.15649669598526625"/>
                </c:manualLayout>
              </c:layout>
              <c:showCatName val="1"/>
              <c:showPercent val="1"/>
              <c:extLst>
                <c:ext xmlns:c15="http://schemas.microsoft.com/office/drawing/2012/chart" uri="{CE6537A1-D6FC-4f65-9D91-7224C49458BB}">
                  <c15:layout/>
                </c:ext>
              </c:extLst>
            </c:dLbl>
            <c:dLbl>
              <c:idx val="9"/>
              <c:layout>
                <c:manualLayout>
                  <c:x val="0.11227380084026141"/>
                  <c:y val="-0.13910817420912547"/>
                </c:manualLayout>
              </c:layout>
              <c:showCatName val="1"/>
              <c:showPercent val="1"/>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dk1">
                        <a:lumMod val="75000"/>
                        <a:lumOff val="25000"/>
                      </a:schemeClr>
                    </a:solidFill>
                    <a:latin typeface="+mn-lt"/>
                    <a:ea typeface="+mn-ea"/>
                    <a:cs typeface="+mn-cs"/>
                  </a:defRPr>
                </a:pPr>
                <a:endParaRPr lang="ru-RU"/>
              </a:p>
            </c:txPr>
            <c:showCatName val="1"/>
            <c:showPercent val="1"/>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15:layout/>
              </c:ext>
            </c:extLst>
          </c:dLbls>
          <c:cat>
            <c:strRef>
              <c:f>'Structura regiuni'!$C$33:$C$42</c:f>
              <c:strCache>
                <c:ptCount val="10"/>
                <c:pt idx="0">
                  <c:v>Animale vii</c:v>
                </c:pt>
                <c:pt idx="1">
                  <c:v>Fructe comestibile</c:v>
                </c:pt>
                <c:pt idx="2">
                  <c:v>Cereale</c:v>
                </c:pt>
                <c:pt idx="3">
                  <c:v>Seminţe şi fructe oleaginoase</c:v>
                </c:pt>
                <c:pt idx="4">
                  <c:v>Grăsimi şi uleiuri </c:v>
                </c:pt>
                <c:pt idx="5">
                  <c:v>Preparate alimentare diverse</c:v>
                </c:pt>
                <c:pt idx="6">
                  <c:v>Băuturi, lichide alcoolice şi oţeturi </c:v>
                </c:pt>
                <c:pt idx="7">
                  <c:v>Reziduuri şi deşeuri ale industriei alimentare </c:v>
                </c:pt>
                <c:pt idx="8">
                  <c:v>Tutun şi articole din tutun</c:v>
                </c:pt>
                <c:pt idx="9">
                  <c:v>Altele</c:v>
                </c:pt>
              </c:strCache>
            </c:strRef>
          </c:cat>
          <c:val>
            <c:numRef>
              <c:f>'Structura regiuni'!$E$33:$E$42</c:f>
              <c:numCache>
                <c:formatCode>#,##0.00</c:formatCode>
                <c:ptCount val="10"/>
                <c:pt idx="0">
                  <c:v>6344.7000000000007</c:v>
                </c:pt>
                <c:pt idx="1">
                  <c:v>18846.000000000004</c:v>
                </c:pt>
                <c:pt idx="2">
                  <c:v>89584.099999999991</c:v>
                </c:pt>
                <c:pt idx="3">
                  <c:v>52968.7</c:v>
                </c:pt>
                <c:pt idx="4">
                  <c:v>4655.9000000000005</c:v>
                </c:pt>
                <c:pt idx="5">
                  <c:v>6227.7</c:v>
                </c:pt>
                <c:pt idx="6">
                  <c:v>49842.700000000004</c:v>
                </c:pt>
                <c:pt idx="7">
                  <c:v>7923.9000000000005</c:v>
                </c:pt>
                <c:pt idx="8">
                  <c:v>8477.2000000000007</c:v>
                </c:pt>
                <c:pt idx="9">
                  <c:v>11269.599999999973</c:v>
                </c:pt>
              </c:numCache>
            </c:numRef>
          </c:val>
        </c:ser>
        <c:firstSliceAng val="0"/>
        <c:holeSize val="70"/>
      </c:doughnutChart>
      <c:spPr>
        <a:noFill/>
        <a:ln>
          <a:noFill/>
        </a:ln>
        <a:effectLst/>
      </c:spPr>
    </c:plotArea>
    <c:plotVisOnly val="1"/>
    <c:dispBlanksAs val="zero"/>
  </c:chart>
  <c:spPr>
    <a:pattFill prst="dkDnDiag">
      <a:fgClr>
        <a:schemeClr val="lt1"/>
      </a:fgClr>
      <a:bgClr>
        <a:schemeClr val="dk1">
          <a:lumMod val="10000"/>
          <a:lumOff val="90000"/>
        </a:schemeClr>
      </a:bgClr>
    </a:pattFill>
    <a:ln w="9525" cap="flat" cmpd="sng" algn="ctr">
      <a:solidFill>
        <a:schemeClr val="dk1">
          <a:lumMod val="15000"/>
          <a:lumOff val="85000"/>
        </a:schemeClr>
      </a:solidFill>
      <a:round/>
    </a:ln>
    <a:effectLst/>
  </c:spPr>
  <c:txPr>
    <a:bodyPr/>
    <a:lstStyle/>
    <a:p>
      <a:pPr>
        <a:defRPr/>
      </a:pPr>
      <a:endParaRPr lang="ru-RU"/>
    </a:p>
  </c:txPr>
  <c:externalData r:id="rId1"/>
</c:chartSpace>
</file>

<file path=ppt/charts/colors1.xml><?xml version="1.0" encoding="utf-8"?>
<cs:colorStyle xmlns:cs="http://schemas.microsoft.com/office/drawing/2012/chartStyle" xmlns:a="http://schemas.openxmlformats.org/drawingml/2006/main" meth="withinLinear" id="16">
  <a:schemeClr val="accent3"/>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6">
  <a:schemeClr val="accent3"/>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9">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styleClr val="auto"/>
    </cs:lnRef>
    <cs:fillRef idx="0">
      <cs:styleClr val="auto"/>
    </cs:fillRef>
    <cs:effectRef idx="0"/>
    <cs:fontRef idx="minor">
      <a:schemeClr val="tx1"/>
    </cs:fontRef>
    <cs:spPr>
      <a:pattFill prst="ltDnDiag">
        <a:fgClr>
          <a:schemeClr val="phClr"/>
        </a:fgClr>
        <a:bgClr>
          <a:schemeClr val="phClr">
            <a:lumMod val="20000"/>
            <a:lumOff val="80000"/>
          </a:schemeClr>
        </a:bgClr>
      </a:pattFill>
      <a:ln>
        <a:solidFill>
          <a:schemeClr val="phClr"/>
        </a:solidFill>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spPr>
      <a:ln w="19050" cap="flat" cmpd="sng" algn="ctr">
        <a:solidFill>
          <a:schemeClr val="tx1">
            <a:lumMod val="25000"/>
            <a:lumOff val="75000"/>
          </a:schemeClr>
        </a:solidFill>
        <a:round/>
      </a:ln>
    </cs:spPr>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1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styleClr val="auto"/>
    </cs:fillRef>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56">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56">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56">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56">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56">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56">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BEA74EB7-856E-45FD-83F0-5F7C6F3E4372}" type="datetimeFigureOut">
              <a:rPr lang="en-US"/>
              <a:pPr/>
              <a:t>6/8/2015</a:t>
            </a:fld>
            <a:endParaRPr/>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14886E15-F82A-4596-A46C-375C6D3981E1}" type="slidenum">
              <a:rPr/>
              <a:pPr/>
              <a:t>‹#›</a:t>
            </a:fld>
            <a:endParaRPr/>
          </a:p>
        </p:txBody>
      </p:sp>
    </p:spTree>
    <p:extLst>
      <p:ext uri="{BB962C8B-B14F-4D97-AF65-F5344CB8AC3E}">
        <p14:creationId xmlns="" xmlns:p14="http://schemas.microsoft.com/office/powerpoint/2010/main" val="8683081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C61B0E40-8125-41F8-BB6C-139D8D531A4F}" type="datetimeFigureOut">
              <a:rPr lang="en-US"/>
              <a:pPr/>
              <a:t>6/8/2015</a:t>
            </a:fld>
            <a:endParaRPr/>
          </a:p>
        </p:txBody>
      </p:sp>
      <p:sp>
        <p:nvSpPr>
          <p:cNvPr id="4" name="Slide Image Placeholder 3"/>
          <p:cNvSpPr>
            <a:spLocks noGrp="1" noRot="1" noChangeAspect="1"/>
          </p:cNvSpPr>
          <p:nvPr>
            <p:ph type="sldImg" idx="2"/>
          </p:nvPr>
        </p:nvSpPr>
        <p:spPr>
          <a:xfrm>
            <a:off x="92075" y="744538"/>
            <a:ext cx="6613525" cy="37226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BF105DB2-FD3E-441D-8B7E-7AE83ECE27B3}" type="slidenum">
              <a:rPr/>
              <a:pPr/>
              <a:t>‹#›</a:t>
            </a:fld>
            <a:endParaRPr/>
          </a:p>
        </p:txBody>
      </p:sp>
    </p:spTree>
    <p:extLst>
      <p:ext uri="{BB962C8B-B14F-4D97-AF65-F5344CB8AC3E}">
        <p14:creationId xmlns="" xmlns:p14="http://schemas.microsoft.com/office/powerpoint/2010/main" val="28947205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title block"/>
          <p:cNvSpPr/>
          <p:nvPr/>
        </p:nvSpPr>
        <p:spPr>
          <a:xfrm>
            <a:off x="1141413" y="1600200"/>
            <a:ext cx="9902952" cy="3276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7" name="top graphic"/>
          <p:cNvGrpSpPr/>
          <p:nvPr/>
        </p:nvGrpSpPr>
        <p:grpSpPr>
          <a:xfrm>
            <a:off x="1279" y="0"/>
            <a:ext cx="12188952" cy="429768"/>
            <a:chOff x="1279" y="0"/>
            <a:chExt cx="12188952" cy="429768"/>
          </a:xfrm>
        </p:grpSpPr>
        <p:sp>
          <p:nvSpPr>
            <p:cNvPr id="8" name="Rectangle 7"/>
            <p:cNvSpPr/>
            <p:nvPr/>
          </p:nvSpPr>
          <p:spPr>
            <a:xfrm>
              <a:off x="1279" y="0"/>
              <a:ext cx="12188952" cy="228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1279" y="228600"/>
              <a:ext cx="12188952" cy="2011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1279" y="306324"/>
              <a:ext cx="12188952"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nvGrpSpPr>
          <p:cNvPr id="23" name="bottom graphic"/>
          <p:cNvGrpSpPr/>
          <p:nvPr/>
        </p:nvGrpSpPr>
        <p:grpSpPr>
          <a:xfrm>
            <a:off x="0" y="6080760"/>
            <a:ext cx="12190231" cy="777240"/>
            <a:chOff x="0" y="6080760"/>
            <a:chExt cx="12190231" cy="777240"/>
          </a:xfrm>
        </p:grpSpPr>
        <p:sp>
          <p:nvSpPr>
            <p:cNvPr id="13" name="Rectangle 12"/>
            <p:cNvSpPr/>
            <p:nvPr/>
          </p:nvSpPr>
          <p:spPr>
            <a:xfrm>
              <a:off x="0" y="6217920"/>
              <a:ext cx="12188825" cy="640080"/>
            </a:xfrm>
            <a:prstGeom prst="rect">
              <a:avLst/>
            </a:prstGeom>
            <a:solidFill>
              <a:schemeClr val="tx1"/>
            </a:solidFill>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a:p>
          </p:txBody>
        </p:sp>
        <p:sp>
          <p:nvSpPr>
            <p:cNvPr id="14" name="Rectangle 13"/>
            <p:cNvSpPr/>
            <p:nvPr/>
          </p:nvSpPr>
          <p:spPr>
            <a:xfrm>
              <a:off x="1279" y="6080760"/>
              <a:ext cx="12188952" cy="972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Rectangle 14"/>
            <p:cNvSpPr/>
            <p:nvPr/>
          </p:nvSpPr>
          <p:spPr>
            <a:xfrm>
              <a:off x="1279" y="6172200"/>
              <a:ext cx="12188952" cy="27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3" name="Subtitle 2"/>
          <p:cNvSpPr>
            <a:spLocks noGrp="1"/>
          </p:cNvSpPr>
          <p:nvPr>
            <p:ph type="subTitle" idx="1"/>
          </p:nvPr>
        </p:nvSpPr>
        <p:spPr>
          <a:xfrm>
            <a:off x="1522413" y="5029200"/>
            <a:ext cx="8229598" cy="838200"/>
          </a:xfrm>
        </p:spPr>
        <p:txBody>
          <a:bodyPr/>
          <a:lstStyle>
            <a:lvl1pPr marL="0" indent="0" algn="l">
              <a:lnSpc>
                <a:spcPct val="90000"/>
              </a:lnSpc>
              <a:spcBef>
                <a:spcPts val="0"/>
              </a:spcBef>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2" name="Title 1"/>
          <p:cNvSpPr>
            <a:spLocks noGrp="1"/>
          </p:cNvSpPr>
          <p:nvPr>
            <p:ph type="ctrTitle"/>
          </p:nvPr>
        </p:nvSpPr>
        <p:spPr>
          <a:xfrm>
            <a:off x="1522414" y="1905000"/>
            <a:ext cx="9143998" cy="2667000"/>
          </a:xfrm>
        </p:spPr>
        <p:txBody>
          <a:bodyPr anchor="b">
            <a:normAutofit/>
          </a:bodyPr>
          <a:lstStyle>
            <a:lvl1pPr>
              <a:lnSpc>
                <a:spcPct val="80000"/>
              </a:lnSpc>
              <a:defRPr sz="6600">
                <a:solidFill>
                  <a:schemeClr val="bg1"/>
                </a:solidFill>
                <a:effectLst>
                  <a:outerShdw blurRad="88900" algn="ctr" rotWithShape="0">
                    <a:prstClr val="black">
                      <a:alpha val="35000"/>
                    </a:prstClr>
                  </a:outerShdw>
                </a:effectLst>
              </a:defRPr>
            </a:lvl1pPr>
          </a:lstStyle>
          <a:p>
            <a:r>
              <a:rPr lang="en-US" smtClean="0"/>
              <a:t>Click to edit Master title style</a:t>
            </a:r>
            <a:endParaRPr/>
          </a:p>
        </p:txBody>
      </p:sp>
      <p:sp>
        <p:nvSpPr>
          <p:cNvPr id="20" name="Date Placeholder 19"/>
          <p:cNvSpPr>
            <a:spLocks noGrp="1"/>
          </p:cNvSpPr>
          <p:nvPr>
            <p:ph type="dt" sz="half" idx="10"/>
          </p:nvPr>
        </p:nvSpPr>
        <p:spPr/>
        <p:txBody>
          <a:bodyPr/>
          <a:lstStyle/>
          <a:p>
            <a:fld id="{8E36636D-D922-432D-A958-524484B5923D}" type="datetimeFigureOut">
              <a:rPr lang="en-US"/>
              <a:pPr/>
              <a:t>6/8/2015</a:t>
            </a:fld>
            <a:endParaRPr/>
          </a:p>
        </p:txBody>
      </p:sp>
      <p:sp>
        <p:nvSpPr>
          <p:cNvPr id="21" name="Footer Placeholder 20"/>
          <p:cNvSpPr>
            <a:spLocks noGrp="1"/>
          </p:cNvSpPr>
          <p:nvPr>
            <p:ph type="ftr" sz="quarter" idx="11"/>
          </p:nvPr>
        </p:nvSpPr>
        <p:spPr/>
        <p:txBody>
          <a:bodyPr/>
          <a:lstStyle/>
          <a:p>
            <a:endParaRPr/>
          </a:p>
        </p:txBody>
      </p:sp>
      <p:sp>
        <p:nvSpPr>
          <p:cNvPr id="22" name="Slide Number Placeholder 21"/>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 xmlns:p14="http://schemas.microsoft.com/office/powerpoint/2010/main" val="189493592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a:lvl7pPr>
            <a:lvl8pPr>
              <a:defRPr/>
            </a:lvl8pPr>
            <a:lvl9pP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8E36636D-D922-432D-A958-524484B5923D}" type="datetimeFigureOut">
              <a:rPr lang="en-US"/>
              <a:pPr/>
              <a:t>6/8/2015</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 xmlns:p14="http://schemas.microsoft.com/office/powerpoint/2010/main" val="347782858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94507" y="609600"/>
            <a:ext cx="1143001" cy="54102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1522413" y="609600"/>
            <a:ext cx="7696198" cy="5410200"/>
          </a:xfrm>
        </p:spPr>
        <p:txBody>
          <a:bodyPr vert="eaVert"/>
          <a:lstStyle>
            <a:lvl5pPr>
              <a:defRPr/>
            </a:lvl5pPr>
            <a:lvl6pPr>
              <a:defRPr/>
            </a:lvl6pPr>
            <a:lvl7pPr>
              <a:defRPr/>
            </a:lvl7pPr>
            <a:lvl8pPr>
              <a:defRPr/>
            </a:lvl8pPr>
            <a:lvl9pP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8E36636D-D922-432D-A958-524484B5923D}" type="datetimeFigureOut">
              <a:rPr lang="en-US"/>
              <a:pPr/>
              <a:t>6/8/2015</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 xmlns:p14="http://schemas.microsoft.com/office/powerpoint/2010/main" val="104032648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a:lvl1p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8E36636D-D922-432D-A958-524484B5923D}" type="datetimeFigureOut">
              <a:rPr lang="en-US"/>
              <a:pPr/>
              <a:t>6/8/2015</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 xmlns:p14="http://schemas.microsoft.com/office/powerpoint/2010/main" val="50647579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522413" y="1905000"/>
            <a:ext cx="9144000" cy="2667000"/>
          </a:xfrm>
        </p:spPr>
        <p:txBody>
          <a:bodyPr anchor="b">
            <a:normAutofit/>
          </a:bodyPr>
          <a:lstStyle>
            <a:lvl1pPr algn="l">
              <a:defRPr sz="5400" b="0" cap="none" baseline="0"/>
            </a:lvl1pPr>
          </a:lstStyle>
          <a:p>
            <a:r>
              <a:rPr lang="en-US" smtClean="0"/>
              <a:t>Click to edit Master title style</a:t>
            </a:r>
            <a:endParaRPr/>
          </a:p>
        </p:txBody>
      </p:sp>
      <p:sp>
        <p:nvSpPr>
          <p:cNvPr id="3" name="Text Placeholder 2"/>
          <p:cNvSpPr>
            <a:spLocks noGrp="1"/>
          </p:cNvSpPr>
          <p:nvPr>
            <p:ph type="body" idx="1"/>
          </p:nvPr>
        </p:nvSpPr>
        <p:spPr>
          <a:xfrm>
            <a:off x="1522413" y="4876800"/>
            <a:ext cx="8229598" cy="1143000"/>
          </a:xfrm>
        </p:spPr>
        <p:txBody>
          <a:bodyPr anchor="t">
            <a:normAutofit/>
          </a:bodyPr>
          <a:lstStyle>
            <a:lvl1pPr marL="0" indent="0">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tx1"/>
                </a:solidFill>
              </a:defRPr>
            </a:lvl1pPr>
          </a:lstStyle>
          <a:p>
            <a:fld id="{8E36636D-D922-432D-A958-524484B5923D}" type="datetimeFigureOut">
              <a:rPr lang="en-US"/>
              <a:pPr/>
              <a:t>6/8/2015</a:t>
            </a:fld>
            <a:endParaRPr/>
          </a:p>
        </p:txBody>
      </p:sp>
      <p:sp>
        <p:nvSpPr>
          <p:cNvPr id="5" name="Footer Placeholder 4"/>
          <p:cNvSpPr>
            <a:spLocks noGrp="1"/>
          </p:cNvSpPr>
          <p:nvPr>
            <p:ph type="ftr" sz="quarter" idx="11"/>
          </p:nvPr>
        </p:nvSpPr>
        <p:spPr/>
        <p:txBody>
          <a:bodyPr/>
          <a:lstStyle>
            <a:lvl1pPr>
              <a:defRPr>
                <a:solidFill>
                  <a:schemeClr val="tx1"/>
                </a:solidFill>
              </a:defRPr>
            </a:lvl1pPr>
          </a:lstStyle>
          <a:p>
            <a:endParaRPr/>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DF28FB93-0A08-4E7D-8E63-9EFA29F1E093}" type="slidenum">
              <a:rPr/>
              <a:pPr/>
              <a:t>‹#›</a:t>
            </a:fld>
            <a:endParaRPr/>
          </a:p>
        </p:txBody>
      </p:sp>
    </p:spTree>
    <p:extLst>
      <p:ext uri="{BB962C8B-B14F-4D97-AF65-F5344CB8AC3E}">
        <p14:creationId xmlns="" xmlns:p14="http://schemas.microsoft.com/office/powerpoint/2010/main" val="55872924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1522413" y="1904999"/>
            <a:ext cx="4435564" cy="4088921"/>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6230849" y="1904999"/>
            <a:ext cx="4435564" cy="4088921"/>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baseline="0"/>
            </a:lvl8pPr>
            <a:lvl9pPr>
              <a:defRPr sz="16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8E36636D-D922-432D-A958-524484B5923D}" type="datetimeFigureOut">
              <a:rPr lang="en-US"/>
              <a:pPr/>
              <a:t>6/8/2015</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 xmlns:p14="http://schemas.microsoft.com/office/powerpoint/2010/main" val="123606783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522413" y="1828800"/>
            <a:ext cx="4419599" cy="685801"/>
          </a:xfrm>
        </p:spPr>
        <p:txBody>
          <a:bodyPr anchor="ctr">
            <a:norm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522413" y="2590801"/>
            <a:ext cx="4419599" cy="3429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6246814" y="1828800"/>
            <a:ext cx="4419599" cy="685801"/>
          </a:xfrm>
        </p:spPr>
        <p:txBody>
          <a:bodyPr anchor="ctr">
            <a:norm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6814" y="2590801"/>
            <a:ext cx="4419599" cy="3429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8E36636D-D922-432D-A958-524484B5923D}" type="datetimeFigureOut">
              <a:rPr lang="en-US"/>
              <a:pPr/>
              <a:t>6/8/2015</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 xmlns:p14="http://schemas.microsoft.com/office/powerpoint/2010/main" val="143676235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8E36636D-D922-432D-A958-524484B5923D}" type="datetimeFigureOut">
              <a:rPr lang="en-US"/>
              <a:pPr/>
              <a:t>6/8/2015</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 xmlns:p14="http://schemas.microsoft.com/office/powerpoint/2010/main" val="302319903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6" name="bottom graphic"/>
          <p:cNvGrpSpPr/>
          <p:nvPr/>
        </p:nvGrpSpPr>
        <p:grpSpPr>
          <a:xfrm>
            <a:off x="0" y="6309360"/>
            <a:ext cx="12190231" cy="548640"/>
            <a:chOff x="0" y="6309360"/>
            <a:chExt cx="12190231" cy="548640"/>
          </a:xfrm>
        </p:grpSpPr>
        <p:sp>
          <p:nvSpPr>
            <p:cNvPr id="7" name="Rectangle 6"/>
            <p:cNvSpPr/>
            <p:nvPr/>
          </p:nvSpPr>
          <p:spPr>
            <a:xfrm>
              <a:off x="0" y="6400800"/>
              <a:ext cx="12188825" cy="457200"/>
            </a:xfrm>
            <a:prstGeom prst="rect">
              <a:avLst/>
            </a:prstGeom>
            <a:solidFill>
              <a:schemeClr val="tx1"/>
            </a:solidFill>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a:p>
          </p:txBody>
        </p:sp>
        <p:sp>
          <p:nvSpPr>
            <p:cNvPr id="8" name="Rectangle 7"/>
            <p:cNvSpPr/>
            <p:nvPr/>
          </p:nvSpPr>
          <p:spPr>
            <a:xfrm>
              <a:off x="1279" y="6309360"/>
              <a:ext cx="12188952" cy="972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1279" y="6379143"/>
              <a:ext cx="12188952" cy="27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Date Placeholder 1"/>
          <p:cNvSpPr>
            <a:spLocks noGrp="1"/>
          </p:cNvSpPr>
          <p:nvPr>
            <p:ph type="dt" sz="half" idx="10"/>
          </p:nvPr>
        </p:nvSpPr>
        <p:spPr/>
        <p:txBody>
          <a:bodyPr/>
          <a:lstStyle/>
          <a:p>
            <a:fld id="{8E36636D-D922-432D-A958-524484B5923D}" type="datetimeFigureOut">
              <a:rPr lang="en-US"/>
              <a:pPr/>
              <a:t>6/8/2015</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 xmlns:p14="http://schemas.microsoft.com/office/powerpoint/2010/main" val="70961128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ame"/>
          <p:cNvSpPr/>
          <p:nvPr/>
        </p:nvSpPr>
        <p:spPr>
          <a:xfrm>
            <a:off x="1217610" y="1019175"/>
            <a:ext cx="6126480" cy="4572000"/>
          </a:xfrm>
          <a:prstGeom prst="rect">
            <a:avLst/>
          </a:prstGeom>
          <a:noFill/>
          <a:ln w="10160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7923214" y="1371600"/>
            <a:ext cx="3124200" cy="2057400"/>
          </a:xfrm>
        </p:spPr>
        <p:txBody>
          <a:bodyPr anchor="b">
            <a:normAutofit/>
          </a:bodyPr>
          <a:lstStyle>
            <a:lvl1pPr algn="l">
              <a:defRPr sz="3200" b="1"/>
            </a:lvl1pPr>
          </a:lstStyle>
          <a:p>
            <a:r>
              <a:rPr lang="en-US" smtClean="0"/>
              <a:t>Click to edit Master title style</a:t>
            </a:r>
            <a:endParaRPr/>
          </a:p>
        </p:txBody>
      </p:sp>
      <p:sp>
        <p:nvSpPr>
          <p:cNvPr id="3" name="Content Placeholder 2"/>
          <p:cNvSpPr>
            <a:spLocks noGrp="1"/>
          </p:cNvSpPr>
          <p:nvPr>
            <p:ph idx="1"/>
          </p:nvPr>
        </p:nvSpPr>
        <p:spPr>
          <a:xfrm>
            <a:off x="1491930" y="1293495"/>
            <a:ext cx="5577840" cy="402336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7923214" y="3536829"/>
            <a:ext cx="3124200" cy="1797169"/>
          </a:xfrm>
        </p:spPr>
        <p:txBody>
          <a:bodyPr>
            <a:normAutofit/>
          </a:bodyPr>
          <a:lstStyle>
            <a:lvl1pPr marL="0" indent="0">
              <a:spcBef>
                <a:spcPts val="8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36636D-D922-432D-A958-524484B5923D}" type="datetimeFigureOut">
              <a:rPr lang="en-US"/>
              <a:pPr/>
              <a:t>6/8/2015</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 xmlns:p14="http://schemas.microsoft.com/office/powerpoint/2010/main" val="193386634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frame"/>
          <p:cNvSpPr/>
          <p:nvPr/>
        </p:nvSpPr>
        <p:spPr>
          <a:xfrm>
            <a:off x="1217610" y="1019175"/>
            <a:ext cx="6126480" cy="4572000"/>
          </a:xfrm>
          <a:prstGeom prst="rect">
            <a:avLst/>
          </a:prstGeom>
          <a:noFill/>
          <a:ln w="10160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7923214" y="1371600"/>
            <a:ext cx="3124200" cy="2057400"/>
          </a:xfrm>
        </p:spPr>
        <p:txBody>
          <a:bodyPr anchor="b">
            <a:normAutofit/>
          </a:bodyPr>
          <a:lstStyle>
            <a:lvl1pPr algn="l">
              <a:defRPr sz="3200" b="0"/>
            </a:lvl1pPr>
          </a:lstStyle>
          <a:p>
            <a:r>
              <a:rPr lang="en-US" smtClean="0"/>
              <a:t>Click to edit Master title style</a:t>
            </a:r>
            <a:endParaRPr/>
          </a:p>
        </p:txBody>
      </p:sp>
      <p:sp>
        <p:nvSpPr>
          <p:cNvPr id="3" name="Picture Placeholder 2"/>
          <p:cNvSpPr>
            <a:spLocks noGrp="1"/>
          </p:cNvSpPr>
          <p:nvPr>
            <p:ph type="pic" idx="1"/>
          </p:nvPr>
        </p:nvSpPr>
        <p:spPr>
          <a:xfrm>
            <a:off x="1400490" y="1202055"/>
            <a:ext cx="5760720" cy="4206240"/>
          </a:xfrm>
          <a:solidFill>
            <a:schemeClr val="bg1">
              <a:lumMod val="95000"/>
            </a:schemeClr>
          </a:solidFill>
        </p:spPr>
        <p:txBody>
          <a:bodyPr tIns="914400">
            <a:normAutofit/>
          </a:bodyPr>
          <a:lstStyle>
            <a:lvl1pPr marL="0" indent="0" algn="ctr">
              <a:spcBef>
                <a:spcPts val="0"/>
              </a:spcBef>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7923214" y="3536829"/>
            <a:ext cx="3124200" cy="1797171"/>
          </a:xfrm>
        </p:spPr>
        <p:txBody>
          <a:bodyPr>
            <a:normAutofit/>
          </a:bodyPr>
          <a:lstStyle>
            <a:lvl1pPr marL="0" indent="0">
              <a:spcBef>
                <a:spcPts val="8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36636D-D922-432D-A958-524484B5923D}" type="datetimeFigureOut">
              <a:rPr lang="en-US"/>
              <a:pPr/>
              <a:t>6/8/2015</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 xmlns:p14="http://schemas.microsoft.com/office/powerpoint/2010/main" val="189684222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4" name="bottom graphic"/>
          <p:cNvGrpSpPr/>
          <p:nvPr/>
        </p:nvGrpSpPr>
        <p:grpSpPr>
          <a:xfrm>
            <a:off x="0" y="6309360"/>
            <a:ext cx="12190231" cy="548640"/>
            <a:chOff x="0" y="6309360"/>
            <a:chExt cx="12190231" cy="548640"/>
          </a:xfrm>
        </p:grpSpPr>
        <p:sp>
          <p:nvSpPr>
            <p:cNvPr id="7" name="Rectangle 6"/>
            <p:cNvSpPr/>
            <p:nvPr/>
          </p:nvSpPr>
          <p:spPr>
            <a:xfrm>
              <a:off x="0" y="6400800"/>
              <a:ext cx="12188825" cy="457200"/>
            </a:xfrm>
            <a:prstGeom prst="rect">
              <a:avLst/>
            </a:prstGeom>
            <a:solidFill>
              <a:schemeClr val="tx1"/>
            </a:solidFill>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a:p>
          </p:txBody>
        </p:sp>
        <p:sp>
          <p:nvSpPr>
            <p:cNvPr id="8" name="Rectangle 7"/>
            <p:cNvSpPr/>
            <p:nvPr/>
          </p:nvSpPr>
          <p:spPr>
            <a:xfrm>
              <a:off x="1279" y="6309360"/>
              <a:ext cx="12188952" cy="972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1279" y="6379143"/>
              <a:ext cx="12188952" cy="27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nvGrpSpPr>
          <p:cNvPr id="10" name="top graphic"/>
          <p:cNvGrpSpPr/>
          <p:nvPr/>
        </p:nvGrpSpPr>
        <p:grpSpPr>
          <a:xfrm>
            <a:off x="1279" y="0"/>
            <a:ext cx="12188952" cy="320040"/>
            <a:chOff x="1279" y="0"/>
            <a:chExt cx="12188952" cy="320040"/>
          </a:xfrm>
        </p:grpSpPr>
        <p:sp>
          <p:nvSpPr>
            <p:cNvPr id="11" name="Rectangle 10"/>
            <p:cNvSpPr/>
            <p:nvPr/>
          </p:nvSpPr>
          <p:spPr>
            <a:xfrm>
              <a:off x="1279" y="0"/>
              <a:ext cx="12188952" cy="1702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1279" y="170234"/>
              <a:ext cx="12188952" cy="14980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Rectangle 12"/>
            <p:cNvSpPr/>
            <p:nvPr/>
          </p:nvSpPr>
          <p:spPr>
            <a:xfrm>
              <a:off x="1279" y="231421"/>
              <a:ext cx="12188952" cy="27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Placeholder 1"/>
          <p:cNvSpPr>
            <a:spLocks noGrp="1"/>
          </p:cNvSpPr>
          <p:nvPr>
            <p:ph type="title"/>
          </p:nvPr>
        </p:nvSpPr>
        <p:spPr>
          <a:xfrm>
            <a:off x="1522876" y="609600"/>
            <a:ext cx="9143538" cy="1066800"/>
          </a:xfrm>
          <a:prstGeom prst="rect">
            <a:avLst/>
          </a:prstGeom>
        </p:spPr>
        <p:txBody>
          <a:bodyPr vert="horz" lIns="91440" tIns="45720" rIns="91440" bIns="45720" rtlCol="0" anchor="b">
            <a:normAutofit/>
          </a:bodyPr>
          <a:lstStyle/>
          <a:p>
            <a:r>
              <a:rPr lang="en-US" smtClean="0"/>
              <a:t>Click to edit Master title style</a:t>
            </a:r>
            <a:endParaRPr/>
          </a:p>
        </p:txBody>
      </p:sp>
      <p:sp>
        <p:nvSpPr>
          <p:cNvPr id="3" name="Text Placeholder 2"/>
          <p:cNvSpPr>
            <a:spLocks noGrp="1"/>
          </p:cNvSpPr>
          <p:nvPr>
            <p:ph type="body" idx="1"/>
          </p:nvPr>
        </p:nvSpPr>
        <p:spPr>
          <a:xfrm>
            <a:off x="1522876" y="1905000"/>
            <a:ext cx="9143538"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7994363" y="6516865"/>
            <a:ext cx="1327622" cy="228600"/>
          </a:xfrm>
          <a:prstGeom prst="rect">
            <a:avLst/>
          </a:prstGeom>
        </p:spPr>
        <p:txBody>
          <a:bodyPr vert="horz" lIns="91440" tIns="45720" rIns="91440" bIns="45720" rtlCol="0" anchor="ctr"/>
          <a:lstStyle>
            <a:lvl1pPr algn="r">
              <a:defRPr sz="800">
                <a:solidFill>
                  <a:schemeClr val="bg1"/>
                </a:solidFill>
              </a:defRPr>
            </a:lvl1pPr>
          </a:lstStyle>
          <a:p>
            <a:fld id="{8E36636D-D922-432D-A958-524484B5923D}" type="datetimeFigureOut">
              <a:rPr lang="en-US"/>
              <a:pPr/>
              <a:t>6/8/2015</a:t>
            </a:fld>
            <a:endParaRPr/>
          </a:p>
        </p:txBody>
      </p:sp>
      <p:sp>
        <p:nvSpPr>
          <p:cNvPr id="5" name="Footer Placeholder 4"/>
          <p:cNvSpPr>
            <a:spLocks noGrp="1"/>
          </p:cNvSpPr>
          <p:nvPr>
            <p:ph type="ftr" sz="quarter" idx="3"/>
          </p:nvPr>
        </p:nvSpPr>
        <p:spPr>
          <a:xfrm>
            <a:off x="1507498" y="6516865"/>
            <a:ext cx="6062145" cy="228600"/>
          </a:xfrm>
          <a:prstGeom prst="rect">
            <a:avLst/>
          </a:prstGeom>
        </p:spPr>
        <p:txBody>
          <a:bodyPr vert="horz" lIns="91440" tIns="45720" rIns="91440" bIns="45720" rtlCol="0" anchor="ctr"/>
          <a:lstStyle>
            <a:lvl1pPr algn="l">
              <a:defRPr sz="800" cap="all" baseline="0">
                <a:solidFill>
                  <a:schemeClr val="bg1"/>
                </a:solidFill>
              </a:defRPr>
            </a:lvl1pPr>
          </a:lstStyle>
          <a:p>
            <a:endParaRPr/>
          </a:p>
        </p:txBody>
      </p:sp>
      <p:sp>
        <p:nvSpPr>
          <p:cNvPr id="6" name="Slide Number Placeholder 5"/>
          <p:cNvSpPr>
            <a:spLocks noGrp="1"/>
          </p:cNvSpPr>
          <p:nvPr>
            <p:ph type="sldNum" sz="quarter" idx="4"/>
          </p:nvPr>
        </p:nvSpPr>
        <p:spPr>
          <a:xfrm>
            <a:off x="9730094" y="6516865"/>
            <a:ext cx="936319" cy="228600"/>
          </a:xfrm>
          <a:prstGeom prst="rect">
            <a:avLst/>
          </a:prstGeom>
        </p:spPr>
        <p:txBody>
          <a:bodyPr vert="horz" lIns="91440" tIns="45720" rIns="91440" bIns="45720" rtlCol="0" anchor="ctr"/>
          <a:lstStyle>
            <a:lvl1pPr algn="r">
              <a:defRPr sz="800">
                <a:solidFill>
                  <a:schemeClr val="bg1"/>
                </a:solidFill>
              </a:defRPr>
            </a:lvl1pPr>
          </a:lstStyle>
          <a:p>
            <a:fld id="{DF28FB93-0A08-4E7D-8E63-9EFA29F1E093}" type="slidenum">
              <a:rPr/>
              <a:pPr/>
              <a:t>‹#›</a:t>
            </a:fld>
            <a:endParaRPr/>
          </a:p>
        </p:txBody>
      </p:sp>
    </p:spTree>
    <p:extLst>
      <p:ext uri="{BB962C8B-B14F-4D97-AF65-F5344CB8AC3E}">
        <p14:creationId xmlns="" xmlns:p14="http://schemas.microsoft.com/office/powerpoint/2010/main" val="2208845168"/>
      </p:ext>
    </p:ext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p:titleStyle>
    <p:bodyStyle>
      <a:lvl1pPr marL="274320" indent="-274320" algn="l" defTabSz="914400" rtl="0" eaLnBrk="1" latinLnBrk="0" hangingPunct="1">
        <a:lnSpc>
          <a:spcPct val="90000"/>
        </a:lnSpc>
        <a:spcBef>
          <a:spcPts val="1800"/>
        </a:spcBef>
        <a:buClr>
          <a:schemeClr val="tx1"/>
        </a:buClr>
        <a:buSzPct val="100000"/>
        <a:buFont typeface="Arial" pitchFamily="34" charset="0"/>
        <a:buChar char="▪"/>
        <a:defRPr sz="2400" kern="1200">
          <a:solidFill>
            <a:schemeClr val="tx1"/>
          </a:solidFill>
          <a:latin typeface="+mn-lt"/>
          <a:ea typeface="+mn-ea"/>
          <a:cs typeface="+mn-cs"/>
        </a:defRPr>
      </a:lvl1pPr>
      <a:lvl2pPr marL="548640" indent="-228600" algn="l" defTabSz="914400" rtl="0" eaLnBrk="1" latinLnBrk="0" hangingPunct="1">
        <a:lnSpc>
          <a:spcPct val="90000"/>
        </a:lnSpc>
        <a:spcBef>
          <a:spcPts val="1000"/>
        </a:spcBef>
        <a:buClr>
          <a:schemeClr val="tx1"/>
        </a:buClr>
        <a:buSzPct val="100000"/>
        <a:buFont typeface="Arial" pitchFamily="34" charset="0"/>
        <a:buChar char="–"/>
        <a:defRPr sz="2000" kern="1200">
          <a:solidFill>
            <a:schemeClr val="tx1"/>
          </a:solidFill>
          <a:latin typeface="+mn-lt"/>
          <a:ea typeface="+mn-ea"/>
          <a:cs typeface="+mn-cs"/>
        </a:defRPr>
      </a:lvl2pPr>
      <a:lvl3pPr marL="822960" indent="-228600" algn="l" defTabSz="914400" rtl="0" eaLnBrk="1" latinLnBrk="0" hangingPunct="1">
        <a:lnSpc>
          <a:spcPct val="90000"/>
        </a:lnSpc>
        <a:spcBef>
          <a:spcPts val="800"/>
        </a:spcBef>
        <a:buClr>
          <a:schemeClr val="tx1"/>
        </a:buClr>
        <a:buSzPct val="100000"/>
        <a:buFont typeface="Arial" pitchFamily="34" charset="0"/>
        <a:buChar char="▪"/>
        <a:defRPr sz="1800" kern="1200">
          <a:solidFill>
            <a:schemeClr val="tx1"/>
          </a:solidFill>
          <a:latin typeface="+mn-lt"/>
          <a:ea typeface="+mn-ea"/>
          <a:cs typeface="+mn-cs"/>
        </a:defRPr>
      </a:lvl3pPr>
      <a:lvl4pPr marL="1097280" indent="-228600" algn="l" defTabSz="914400" rtl="0" eaLnBrk="1" latinLnBrk="0" hangingPunct="1">
        <a:lnSpc>
          <a:spcPct val="90000"/>
        </a:lnSpc>
        <a:spcBef>
          <a:spcPts val="800"/>
        </a:spcBef>
        <a:buClr>
          <a:schemeClr val="tx1"/>
        </a:buClr>
        <a:buSzPct val="100000"/>
        <a:buFont typeface="Arial" pitchFamily="34" charset="0"/>
        <a:buChar char="–"/>
        <a:defRPr sz="1600" kern="1200">
          <a:solidFill>
            <a:schemeClr val="tx1"/>
          </a:solidFill>
          <a:latin typeface="+mn-lt"/>
          <a:ea typeface="+mn-ea"/>
          <a:cs typeface="+mn-cs"/>
        </a:defRPr>
      </a:lvl4pPr>
      <a:lvl5pPr marL="1325880" indent="-228600" algn="l" defTabSz="914400" rtl="0" eaLnBrk="1" latinLnBrk="0" hangingPunct="1">
        <a:lnSpc>
          <a:spcPct val="90000"/>
        </a:lnSpc>
        <a:spcBef>
          <a:spcPts val="800"/>
        </a:spcBef>
        <a:buClr>
          <a:schemeClr val="tx1"/>
        </a:buClr>
        <a:buSzPct val="100000"/>
        <a:buFont typeface="Arial" pitchFamily="34" charset="0"/>
        <a:buChar char="▪"/>
        <a:defRPr sz="1600" kern="1200">
          <a:solidFill>
            <a:schemeClr val="tx1"/>
          </a:solidFill>
          <a:latin typeface="+mn-lt"/>
          <a:ea typeface="+mn-ea"/>
          <a:cs typeface="+mn-cs"/>
        </a:defRPr>
      </a:lvl5pPr>
      <a:lvl6pPr marL="1554480" indent="-228600" algn="l" defTabSz="914400" rtl="0" eaLnBrk="1" latinLnBrk="0" hangingPunct="1">
        <a:lnSpc>
          <a:spcPct val="90000"/>
        </a:lnSpc>
        <a:spcBef>
          <a:spcPts val="800"/>
        </a:spcBef>
        <a:buClr>
          <a:schemeClr val="tx1"/>
        </a:buClr>
        <a:buSzPct val="100000"/>
        <a:buFont typeface="Arial" pitchFamily="34" charset="0"/>
        <a:buChar char="–"/>
        <a:defRPr sz="1600" kern="1200">
          <a:solidFill>
            <a:schemeClr val="tx1"/>
          </a:solidFill>
          <a:latin typeface="+mn-lt"/>
          <a:ea typeface="+mn-ea"/>
          <a:cs typeface="+mn-cs"/>
        </a:defRPr>
      </a:lvl6pPr>
      <a:lvl7pPr marL="1783080" indent="-228600" algn="l" defTabSz="914400" rtl="0" eaLnBrk="1" latinLnBrk="0" hangingPunct="1">
        <a:lnSpc>
          <a:spcPct val="90000"/>
        </a:lnSpc>
        <a:spcBef>
          <a:spcPts val="800"/>
        </a:spcBef>
        <a:buClr>
          <a:schemeClr val="tx1"/>
        </a:buClr>
        <a:buSzPct val="100000"/>
        <a:buFont typeface="Arial" pitchFamily="34" charset="0"/>
        <a:buChar char="▪"/>
        <a:defRPr sz="1600" kern="1200">
          <a:solidFill>
            <a:schemeClr val="tx1"/>
          </a:solidFill>
          <a:latin typeface="+mn-lt"/>
          <a:ea typeface="+mn-ea"/>
          <a:cs typeface="+mn-cs"/>
        </a:defRPr>
      </a:lvl7pPr>
      <a:lvl8pPr marL="2011680" indent="-228600" algn="l" defTabSz="914400" rtl="0" eaLnBrk="1" latinLnBrk="0" hangingPunct="1">
        <a:lnSpc>
          <a:spcPct val="90000"/>
        </a:lnSpc>
        <a:spcBef>
          <a:spcPts val="800"/>
        </a:spcBef>
        <a:buClr>
          <a:schemeClr val="tx1"/>
        </a:buClr>
        <a:buSzPct val="100000"/>
        <a:buFont typeface="Arial" pitchFamily="34" charset="0"/>
        <a:buChar char="–"/>
        <a:defRPr sz="1600" kern="1200">
          <a:solidFill>
            <a:schemeClr val="tx1"/>
          </a:solidFill>
          <a:latin typeface="+mn-lt"/>
          <a:ea typeface="+mn-ea"/>
          <a:cs typeface="+mn-cs"/>
        </a:defRPr>
      </a:lvl8pPr>
      <a:lvl9pPr marL="2240280" indent="-228600" algn="l" defTabSz="914400" rtl="0" eaLnBrk="1" latinLnBrk="0" hangingPunct="1">
        <a:lnSpc>
          <a:spcPct val="90000"/>
        </a:lnSpc>
        <a:spcBef>
          <a:spcPts val="800"/>
        </a:spcBef>
        <a:buClr>
          <a:schemeClr val="tx1"/>
        </a:buClr>
        <a:buSzPct val="100000"/>
        <a:buFont typeface="Arial"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chart" Target="../charts/chart13.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chart" Target="../charts/chart1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chart" Target="../charts/chart19.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chart" Target="../charts/chart2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chart" Target="../charts/chart2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2414" y="5301208"/>
            <a:ext cx="8229598" cy="488032"/>
          </a:xfrm>
        </p:spPr>
        <p:txBody>
          <a:bodyPr/>
          <a:lstStyle/>
          <a:p>
            <a:endParaRPr lang="en-US" dirty="0"/>
          </a:p>
        </p:txBody>
      </p:sp>
      <p:sp>
        <p:nvSpPr>
          <p:cNvPr id="2" name="Title 1"/>
          <p:cNvSpPr>
            <a:spLocks noGrp="1"/>
          </p:cNvSpPr>
          <p:nvPr>
            <p:ph type="ctrTitle"/>
          </p:nvPr>
        </p:nvSpPr>
        <p:spPr/>
        <p:txBody>
          <a:bodyPr>
            <a:normAutofit/>
          </a:bodyPr>
          <a:lstStyle/>
          <a:p>
            <a:r>
              <a:rPr lang="en-US" sz="4000" dirty="0" err="1" smtClean="0"/>
              <a:t>Analiza</a:t>
            </a:r>
            <a:r>
              <a:rPr lang="en-US" sz="4000" dirty="0" smtClean="0"/>
              <a:t> comer</a:t>
            </a:r>
            <a:r>
              <a:rPr lang="ro-RO" sz="4000" dirty="0" err="1" smtClean="0"/>
              <a:t>țului</a:t>
            </a:r>
            <a:r>
              <a:rPr lang="ro-RO" sz="4000" dirty="0" smtClean="0"/>
              <a:t> exterior cu produse agroalimentare în anul 2014</a:t>
            </a:r>
            <a:r>
              <a:rPr lang="en-US" sz="4000" dirty="0" smtClean="0"/>
              <a:t/>
            </a:r>
            <a:br>
              <a:rPr lang="en-US" sz="4000" dirty="0" smtClean="0"/>
            </a:br>
            <a:r>
              <a:rPr lang="en-US" sz="4000" dirty="0"/>
              <a:t/>
            </a:r>
            <a:br>
              <a:rPr lang="en-US" sz="4000" dirty="0"/>
            </a:br>
            <a:r>
              <a:rPr lang="en-US" sz="2800" dirty="0" err="1"/>
              <a:t>Sintez</a:t>
            </a:r>
            <a:r>
              <a:rPr lang="ro-RO" sz="2800" dirty="0"/>
              <a:t>ă în baza datelor anuale prezentate de BNS</a:t>
            </a:r>
            <a:endParaRPr lang="en-US" sz="2800" dirty="0"/>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333" y="404664"/>
            <a:ext cx="9143538" cy="695672"/>
          </a:xfrm>
        </p:spPr>
        <p:txBody>
          <a:bodyPr/>
          <a:lstStyle/>
          <a:p>
            <a:r>
              <a:rPr lang="ro-RO" b="1" dirty="0">
                <a:solidFill>
                  <a:schemeClr val="accent2">
                    <a:lumMod val="75000"/>
                  </a:schemeClr>
                </a:solidFill>
              </a:rPr>
              <a:t>Sumar (</a:t>
            </a:r>
            <a:r>
              <a:rPr lang="ro-RO" b="1" dirty="0" smtClean="0">
                <a:solidFill>
                  <a:schemeClr val="accent2">
                    <a:lumMod val="75000"/>
                  </a:schemeClr>
                </a:solidFill>
              </a:rPr>
              <a:t>III)</a:t>
            </a:r>
            <a:endParaRPr lang="en-US" dirty="0"/>
          </a:p>
        </p:txBody>
      </p:sp>
      <p:sp>
        <p:nvSpPr>
          <p:cNvPr id="3" name="Content Placeholder 2"/>
          <p:cNvSpPr>
            <a:spLocks noGrp="1"/>
          </p:cNvSpPr>
          <p:nvPr>
            <p:ph idx="1"/>
          </p:nvPr>
        </p:nvSpPr>
        <p:spPr>
          <a:xfrm>
            <a:off x="189756" y="1100336"/>
            <a:ext cx="11739653" cy="5136976"/>
          </a:xfrm>
        </p:spPr>
        <p:txBody>
          <a:bodyPr>
            <a:normAutofit fontScale="92500" lnSpcReduction="20000"/>
          </a:bodyPr>
          <a:lstStyle/>
          <a:p>
            <a:r>
              <a:rPr lang="ro-RO" dirty="0" smtClean="0"/>
              <a:t>Exportul de </a:t>
            </a:r>
            <a:r>
              <a:rPr lang="ro-RO" b="1" dirty="0" smtClean="0">
                <a:solidFill>
                  <a:schemeClr val="accent4">
                    <a:lumMod val="60000"/>
                    <a:lumOff val="40000"/>
                  </a:schemeClr>
                </a:solidFill>
              </a:rPr>
              <a:t>Produse procesate </a:t>
            </a:r>
            <a:r>
              <a:rPr lang="ro-RO" dirty="0" smtClean="0"/>
              <a:t>are o creștere de 22,1% sau, în termeni valorici 40,6 mil. USD. La categoria dată se poate remarca creșterea mai accentuată a volumelor exportate de Ulei de floarea soarelui +78% (+32,4 mil. USD) și Zahăr +112,8% (+26,4 mil. USD).</a:t>
            </a:r>
          </a:p>
          <a:p>
            <a:r>
              <a:rPr lang="ro-RO" dirty="0" smtClean="0"/>
              <a:t>Importul de produse procesate înregistrează scăderi de 15,3% sau 39,3 mil. USD. S-au diminuat importurile de Zahăr -70,7% (-17,8 mil. USD), Ulei de floarea-soarelui -61,3% (-4,4 mil. USD), Ciocolată și alte produse din cacao -14,6% (-3,2mil. USD).</a:t>
            </a:r>
          </a:p>
          <a:p>
            <a:r>
              <a:rPr lang="ro-RO" dirty="0" smtClean="0"/>
              <a:t>Diminuările cele mai semnificative la export sunt înregistrate la </a:t>
            </a:r>
            <a:r>
              <a:rPr lang="ro-RO" b="1" dirty="0" smtClean="0">
                <a:solidFill>
                  <a:schemeClr val="accent4">
                    <a:lumMod val="60000"/>
                    <a:lumOff val="40000"/>
                  </a:schemeClr>
                </a:solidFill>
              </a:rPr>
              <a:t>Băuturi alcoolice </a:t>
            </a:r>
            <a:r>
              <a:rPr lang="ro-RO" dirty="0" smtClean="0"/>
              <a:t>-23,2% (-58,6 mil. USD), determinate, în principal de embargoul impuse de Rusia (</a:t>
            </a:r>
            <a:r>
              <a:rPr lang="ro-RO" dirty="0" err="1" smtClean="0"/>
              <a:t>începînd</a:t>
            </a:r>
            <a:r>
              <a:rPr lang="ro-RO" dirty="0" smtClean="0"/>
              <a:t> cu septembrie 2013). Exporturile de vin au scăzut cu 25,2% (-37,8 mil. USD), Distilatele de vin s-au diminuat cu 31,3% (19,3%), Rachiurile, lichiorurile și alte băuturi spirtoase cu 13,1% (-4 mil. USD).</a:t>
            </a:r>
          </a:p>
          <a:p>
            <a:r>
              <a:rPr lang="ro-RO" dirty="0" smtClean="0"/>
              <a:t>La importul băuturilor alcoolice, sunt, de asemenea, scăderi în valoare de 18,3 mil. USD (-24,1%). În principal scăderi se atestă la Distilate de vin și Bere.</a:t>
            </a:r>
          </a:p>
          <a:p>
            <a:r>
              <a:rPr lang="ro-RO" dirty="0" smtClean="0"/>
              <a:t>Se remarcă creșterea exportului la </a:t>
            </a:r>
            <a:r>
              <a:rPr lang="it-IT" b="1" dirty="0" smtClean="0">
                <a:solidFill>
                  <a:schemeClr val="accent4">
                    <a:lumMod val="60000"/>
                    <a:lumOff val="40000"/>
                  </a:schemeClr>
                </a:solidFill>
              </a:rPr>
              <a:t>Reziduuri </a:t>
            </a:r>
            <a:r>
              <a:rPr lang="it-IT" b="1" dirty="0">
                <a:solidFill>
                  <a:schemeClr val="accent4">
                    <a:lumMod val="60000"/>
                    <a:lumOff val="40000"/>
                  </a:schemeClr>
                </a:solidFill>
              </a:rPr>
              <a:t>şi deşeuri ale industriei alimentare </a:t>
            </a:r>
            <a:r>
              <a:rPr lang="it-IT" dirty="0" smtClean="0"/>
              <a:t>(</a:t>
            </a:r>
            <a:r>
              <a:rPr lang="ro-RO" dirty="0" smtClean="0"/>
              <a:t>turte și alte reziduuri) +112,3% (sau 11,4 mil. USD). Exporturile </a:t>
            </a:r>
            <a:r>
              <a:rPr lang="ro-RO" dirty="0" smtClean="0">
                <a:solidFill>
                  <a:schemeClr val="accent4">
                    <a:lumMod val="60000"/>
                    <a:lumOff val="40000"/>
                  </a:schemeClr>
                </a:solidFill>
              </a:rPr>
              <a:t>de Tutun și articole din tutun </a:t>
            </a:r>
            <a:r>
              <a:rPr lang="ro-RO" dirty="0" smtClean="0"/>
              <a:t>au o evoluție în descreștere, astfel exportul de Țigări a scăzut cu 40% (-7 mil. USD), tutun brut -21,8% (+1,8mil. USD). La categoriile menționate importurile sunt de asemenea, în scădere cu 10,7%</a:t>
            </a:r>
          </a:p>
        </p:txBody>
      </p:sp>
    </p:spTree>
    <p:extLst>
      <p:ext uri="{BB962C8B-B14F-4D97-AF65-F5344CB8AC3E}">
        <p14:creationId xmlns="" xmlns:p14="http://schemas.microsoft.com/office/powerpoint/2010/main" val="310017922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3892" y="548680"/>
            <a:ext cx="9143538" cy="839688"/>
          </a:xfrm>
        </p:spPr>
        <p:txBody>
          <a:bodyPr/>
          <a:lstStyle/>
          <a:p>
            <a:r>
              <a:rPr lang="ro-RO" dirty="0" smtClean="0"/>
              <a:t>Repartizarea geografică a comerțului</a:t>
            </a:r>
            <a:endParaRPr lang="en-US" dirty="0"/>
          </a:p>
        </p:txBody>
      </p:sp>
      <p:graphicFrame>
        <p:nvGraphicFramePr>
          <p:cNvPr id="3" name="Chart 2"/>
          <p:cNvGraphicFramePr>
            <a:graphicFrameLocks/>
          </p:cNvGraphicFramePr>
          <p:nvPr>
            <p:extLst>
              <p:ext uri="{D42A27DB-BD31-4B8C-83A1-F6EECF244321}">
                <p14:modId xmlns="" xmlns:p14="http://schemas.microsoft.com/office/powerpoint/2010/main" val="1318220178"/>
              </p:ext>
            </p:extLst>
          </p:nvPr>
        </p:nvGraphicFramePr>
        <p:xfrm>
          <a:off x="117748" y="1772816"/>
          <a:ext cx="5292080" cy="345638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p:cNvGraphicFramePr>
            <a:graphicFrameLocks/>
          </p:cNvGraphicFramePr>
          <p:nvPr>
            <p:extLst>
              <p:ext uri="{D42A27DB-BD31-4B8C-83A1-F6EECF244321}">
                <p14:modId xmlns="" xmlns:p14="http://schemas.microsoft.com/office/powerpoint/2010/main" val="754429051"/>
              </p:ext>
            </p:extLst>
          </p:nvPr>
        </p:nvGraphicFramePr>
        <p:xfrm>
          <a:off x="6022404" y="1700808"/>
          <a:ext cx="5472608" cy="352839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 xmlns:p14="http://schemas.microsoft.com/office/powerpoint/2010/main" val="220095005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812" y="404664"/>
            <a:ext cx="9143538" cy="407640"/>
          </a:xfrm>
        </p:spPr>
        <p:txBody>
          <a:bodyPr>
            <a:normAutofit fontScale="90000"/>
          </a:bodyPr>
          <a:lstStyle/>
          <a:p>
            <a:r>
              <a:rPr lang="ro-RO" dirty="0" smtClean="0"/>
              <a:t>Structura exporturilor în statele UE</a:t>
            </a:r>
            <a:endParaRPr lang="en-US" dirty="0"/>
          </a:p>
        </p:txBody>
      </p:sp>
      <p:graphicFrame>
        <p:nvGraphicFramePr>
          <p:cNvPr id="3" name="Chart 2"/>
          <p:cNvGraphicFramePr>
            <a:graphicFrameLocks/>
          </p:cNvGraphicFramePr>
          <p:nvPr>
            <p:extLst>
              <p:ext uri="{D42A27DB-BD31-4B8C-83A1-F6EECF244321}">
                <p14:modId xmlns="" xmlns:p14="http://schemas.microsoft.com/office/powerpoint/2010/main" val="2162034641"/>
              </p:ext>
            </p:extLst>
          </p:nvPr>
        </p:nvGraphicFramePr>
        <p:xfrm>
          <a:off x="189756" y="1196752"/>
          <a:ext cx="5976664" cy="496855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p:cNvGraphicFramePr>
            <a:graphicFrameLocks/>
          </p:cNvGraphicFramePr>
          <p:nvPr>
            <p:extLst>
              <p:ext uri="{D42A27DB-BD31-4B8C-83A1-F6EECF244321}">
                <p14:modId xmlns="" xmlns:p14="http://schemas.microsoft.com/office/powerpoint/2010/main" val="3286189432"/>
              </p:ext>
            </p:extLst>
          </p:nvPr>
        </p:nvGraphicFramePr>
        <p:xfrm>
          <a:off x="6238428" y="1196752"/>
          <a:ext cx="5832648" cy="496855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 xmlns:p14="http://schemas.microsoft.com/office/powerpoint/2010/main" val="407900393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1844" y="404664"/>
            <a:ext cx="10585176" cy="767680"/>
          </a:xfrm>
        </p:spPr>
        <p:txBody>
          <a:bodyPr>
            <a:normAutofit fontScale="90000"/>
          </a:bodyPr>
          <a:lstStyle/>
          <a:p>
            <a:r>
              <a:rPr lang="ro-RO" dirty="0" smtClean="0"/>
              <a:t>Valorificarea contingentelor tarifare (Acordul de Asociere RM-UE)</a:t>
            </a:r>
            <a:endParaRPr lang="ro-RO" dirty="0"/>
          </a:p>
        </p:txBody>
      </p:sp>
      <p:graphicFrame>
        <p:nvGraphicFramePr>
          <p:cNvPr id="4" name="Table 3"/>
          <p:cNvGraphicFramePr>
            <a:graphicFrameLocks noGrp="1"/>
          </p:cNvGraphicFramePr>
          <p:nvPr>
            <p:extLst>
              <p:ext uri="{D42A27DB-BD31-4B8C-83A1-F6EECF244321}">
                <p14:modId xmlns="" xmlns:p14="http://schemas.microsoft.com/office/powerpoint/2010/main" val="2449006759"/>
              </p:ext>
            </p:extLst>
          </p:nvPr>
        </p:nvGraphicFramePr>
        <p:xfrm>
          <a:off x="405780" y="1141693"/>
          <a:ext cx="10873209" cy="5120235"/>
        </p:xfrm>
        <a:graphic>
          <a:graphicData uri="http://schemas.openxmlformats.org/drawingml/2006/table">
            <a:tbl>
              <a:tblPr>
                <a:tableStyleId>{6E25E649-3F16-4E02-A733-19D2CDBF48F0}</a:tableStyleId>
              </a:tblPr>
              <a:tblGrid>
                <a:gridCol w="1037602"/>
                <a:gridCol w="3220891"/>
                <a:gridCol w="3653226"/>
                <a:gridCol w="1923888"/>
                <a:gridCol w="1037602"/>
              </a:tblGrid>
              <a:tr h="1464962">
                <a:tc>
                  <a:txBody>
                    <a:bodyPr/>
                    <a:lstStyle/>
                    <a:p>
                      <a:pPr algn="ctr" fontAlgn="b"/>
                      <a:r>
                        <a:rPr lang="ro-RO" sz="1800" b="1" u="none" strike="noStrike" dirty="0">
                          <a:solidFill>
                            <a:schemeClr val="accent4">
                              <a:lumMod val="75000"/>
                            </a:schemeClr>
                          </a:solidFill>
                          <a:effectLst/>
                        </a:rPr>
                        <a:t>Cod NM</a:t>
                      </a:r>
                      <a:endParaRPr lang="en-US" sz="1800" b="1" i="0" u="none" strike="noStrike" dirty="0">
                        <a:solidFill>
                          <a:schemeClr val="accent4">
                            <a:lumMod val="75000"/>
                          </a:schemeClr>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b"/>
                      <a:r>
                        <a:rPr lang="ro-RO" sz="1800" b="1" u="none" strike="noStrike" dirty="0">
                          <a:solidFill>
                            <a:schemeClr val="accent4">
                              <a:lumMod val="75000"/>
                            </a:schemeClr>
                          </a:solidFill>
                          <a:effectLst/>
                        </a:rPr>
                        <a:t>Produs</a:t>
                      </a:r>
                      <a:endParaRPr lang="en-US" sz="1800" b="1" i="0" u="none" strike="noStrike" dirty="0">
                        <a:solidFill>
                          <a:schemeClr val="accent4">
                            <a:lumMod val="75000"/>
                          </a:schemeClr>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b"/>
                      <a:r>
                        <a:rPr lang="ro-RO" sz="1800" b="1" u="none" strike="noStrike" dirty="0">
                          <a:solidFill>
                            <a:schemeClr val="accent4">
                              <a:lumMod val="75000"/>
                            </a:schemeClr>
                          </a:solidFill>
                          <a:effectLst/>
                        </a:rPr>
                        <a:t>Cantitatea prevăzută în AA, tone</a:t>
                      </a:r>
                      <a:endParaRPr lang="en-US" sz="1800" b="1" i="0" u="none" strike="noStrike" dirty="0">
                        <a:solidFill>
                          <a:schemeClr val="accent4">
                            <a:lumMod val="75000"/>
                          </a:schemeClr>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b"/>
                      <a:r>
                        <a:rPr lang="ro-RO" sz="1800" b="1" u="none" strike="noStrike" dirty="0">
                          <a:solidFill>
                            <a:schemeClr val="accent4">
                              <a:lumMod val="75000"/>
                            </a:schemeClr>
                          </a:solidFill>
                          <a:effectLst/>
                        </a:rPr>
                        <a:t>Cantitatea exportată în  perioada septembrie-decembrie 2014 în UE, tone</a:t>
                      </a:r>
                      <a:endParaRPr lang="en-US" sz="1800" b="1" i="0" u="none" strike="noStrike" dirty="0">
                        <a:solidFill>
                          <a:schemeClr val="accent4">
                            <a:lumMod val="75000"/>
                          </a:schemeClr>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b"/>
                      <a:r>
                        <a:rPr lang="ro-RO" sz="1800" b="1" u="none" strike="noStrike" dirty="0">
                          <a:solidFill>
                            <a:schemeClr val="accent4">
                              <a:lumMod val="75000"/>
                            </a:schemeClr>
                          </a:solidFill>
                          <a:effectLst/>
                        </a:rPr>
                        <a:t>Gradul de utilizare a cotei,%</a:t>
                      </a:r>
                      <a:endParaRPr lang="en-US" sz="1800" b="1" i="0" u="none" strike="noStrike" dirty="0">
                        <a:solidFill>
                          <a:schemeClr val="accent4">
                            <a:lumMod val="75000"/>
                          </a:schemeClr>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253177">
                <a:tc>
                  <a:txBody>
                    <a:bodyPr/>
                    <a:lstStyle/>
                    <a:p>
                      <a:pPr algn="ctr" fontAlgn="b"/>
                      <a:r>
                        <a:rPr lang="ro-RO" sz="1800" u="none" strike="noStrike" dirty="0">
                          <a:effectLst/>
                        </a:rPr>
                        <a:t>7020000</a:t>
                      </a:r>
                      <a:endParaRPr lang="en-US" sz="18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dirty="0" err="1">
                          <a:effectLst/>
                        </a:rPr>
                        <a:t>Roşii</a:t>
                      </a:r>
                      <a:r>
                        <a:rPr lang="ro-RO" sz="1800" u="none" strike="noStrike" dirty="0">
                          <a:effectLst/>
                        </a:rPr>
                        <a:t>, proaspete sau refrigerate </a:t>
                      </a:r>
                      <a:endParaRPr lang="en-US" sz="18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dirty="0">
                          <a:effectLst/>
                        </a:rPr>
                        <a:t>2 000</a:t>
                      </a:r>
                      <a:endParaRPr lang="en-US" sz="18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a:effectLst/>
                        </a:rPr>
                        <a:t>0</a:t>
                      </a:r>
                      <a:endParaRPr lang="en-US" sz="18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a:effectLst/>
                        </a:rPr>
                        <a:t>0</a:t>
                      </a:r>
                      <a:endParaRPr lang="en-US" sz="18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3177">
                <a:tc>
                  <a:txBody>
                    <a:bodyPr/>
                    <a:lstStyle/>
                    <a:p>
                      <a:pPr algn="ctr" fontAlgn="b"/>
                      <a:r>
                        <a:rPr lang="ro-RO" sz="1800" u="none" strike="noStrike">
                          <a:effectLst/>
                        </a:rPr>
                        <a:t>7032000</a:t>
                      </a:r>
                      <a:endParaRPr lang="en-US" sz="18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a:effectLst/>
                        </a:rPr>
                        <a:t>Usturoi, proaspăt sau refrigerat</a:t>
                      </a:r>
                      <a:endParaRPr lang="en-US" sz="18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dirty="0">
                          <a:effectLst/>
                        </a:rPr>
                        <a:t>220</a:t>
                      </a:r>
                      <a:endParaRPr lang="en-US" sz="18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dirty="0">
                          <a:effectLst/>
                        </a:rPr>
                        <a:t>0</a:t>
                      </a:r>
                      <a:endParaRPr lang="en-US" sz="18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a:effectLst/>
                        </a:rPr>
                        <a:t>0</a:t>
                      </a:r>
                      <a:endParaRPr lang="en-US" sz="18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5534">
                <a:tc>
                  <a:txBody>
                    <a:bodyPr/>
                    <a:lstStyle/>
                    <a:p>
                      <a:pPr algn="ctr" fontAlgn="b"/>
                      <a:r>
                        <a:rPr lang="ro-RO" sz="1800" u="none" strike="noStrike" dirty="0">
                          <a:effectLst/>
                        </a:rPr>
                        <a:t>8061010</a:t>
                      </a:r>
                      <a:endParaRPr lang="en-US" sz="18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a:effectLst/>
                        </a:rPr>
                        <a:t>Struguri de masă, proaspeţi</a:t>
                      </a:r>
                      <a:endParaRPr lang="en-US" sz="18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dirty="0">
                          <a:effectLst/>
                        </a:rPr>
                        <a:t>10000 (+ 10000 în baza ATP </a:t>
                      </a:r>
                      <a:r>
                        <a:rPr lang="ro-RO" sz="1800" u="none" strike="noStrike" dirty="0" err="1">
                          <a:effectLst/>
                        </a:rPr>
                        <a:t>pînă</a:t>
                      </a:r>
                      <a:r>
                        <a:rPr lang="ro-RO" sz="1800" u="none" strike="noStrike" dirty="0">
                          <a:effectLst/>
                        </a:rPr>
                        <a:t> la 31 decembrie 2015)</a:t>
                      </a:r>
                      <a:endParaRPr lang="en-US" sz="18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dirty="0">
                          <a:effectLst/>
                        </a:rPr>
                        <a:t>7720,5</a:t>
                      </a:r>
                      <a:endParaRPr lang="en-US" sz="18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a:effectLst/>
                        </a:rPr>
                        <a:t>77,2</a:t>
                      </a:r>
                      <a:endParaRPr lang="en-US" sz="18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5534">
                <a:tc>
                  <a:txBody>
                    <a:bodyPr/>
                    <a:lstStyle/>
                    <a:p>
                      <a:pPr algn="ctr" fontAlgn="b"/>
                      <a:r>
                        <a:rPr lang="ro-RO" sz="1800" u="none" strike="noStrike">
                          <a:effectLst/>
                        </a:rPr>
                        <a:t>8081080</a:t>
                      </a:r>
                      <a:endParaRPr lang="en-US" sz="18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dirty="0">
                          <a:effectLst/>
                        </a:rPr>
                        <a:t>Mere, proaspete</a:t>
                      </a:r>
                      <a:endParaRPr lang="en-US" sz="18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dirty="0">
                          <a:effectLst/>
                        </a:rPr>
                        <a:t>40000 (+ 40000 în baza ATP </a:t>
                      </a:r>
                      <a:r>
                        <a:rPr lang="ro-RO" sz="1800" u="none" strike="noStrike" dirty="0" err="1">
                          <a:effectLst/>
                        </a:rPr>
                        <a:t>pînă</a:t>
                      </a:r>
                      <a:r>
                        <a:rPr lang="ro-RO" sz="1800" u="none" strike="noStrike" dirty="0">
                          <a:effectLst/>
                        </a:rPr>
                        <a:t> la 31 decembrie 2015)</a:t>
                      </a:r>
                      <a:endParaRPr lang="en-US" sz="18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dirty="0">
                          <a:effectLst/>
                        </a:rPr>
                        <a:t>1590,7</a:t>
                      </a:r>
                      <a:endParaRPr lang="en-US" sz="18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a:effectLst/>
                        </a:rPr>
                        <a:t>4</a:t>
                      </a:r>
                      <a:endParaRPr lang="en-US" sz="18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5534">
                <a:tc>
                  <a:txBody>
                    <a:bodyPr/>
                    <a:lstStyle/>
                    <a:p>
                      <a:pPr algn="ctr" fontAlgn="b"/>
                      <a:r>
                        <a:rPr lang="ro-RO" sz="1800" u="none" strike="noStrike">
                          <a:effectLst/>
                        </a:rPr>
                        <a:t>8094005</a:t>
                      </a:r>
                      <a:endParaRPr lang="en-US" sz="18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a:effectLst/>
                        </a:rPr>
                        <a:t>Prune, proaspete</a:t>
                      </a:r>
                      <a:endParaRPr lang="en-US" sz="18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dirty="0">
                          <a:effectLst/>
                        </a:rPr>
                        <a:t>10000 (+ 10000 în baza ATP </a:t>
                      </a:r>
                      <a:r>
                        <a:rPr lang="ro-RO" sz="1800" u="none" strike="noStrike" dirty="0" err="1">
                          <a:effectLst/>
                        </a:rPr>
                        <a:t>pînă</a:t>
                      </a:r>
                      <a:r>
                        <a:rPr lang="ro-RO" sz="1800" u="none" strike="noStrike" dirty="0">
                          <a:effectLst/>
                        </a:rPr>
                        <a:t> la 31 decembrie 2015)</a:t>
                      </a:r>
                      <a:endParaRPr lang="en-US" sz="18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dirty="0">
                          <a:effectLst/>
                        </a:rPr>
                        <a:t>3948,3</a:t>
                      </a:r>
                      <a:endParaRPr lang="en-US" sz="18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a:effectLst/>
                        </a:rPr>
                        <a:t>39,5</a:t>
                      </a:r>
                      <a:endParaRPr lang="en-US" sz="18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222605">
                <a:tc>
                  <a:txBody>
                    <a:bodyPr/>
                    <a:lstStyle/>
                    <a:p>
                      <a:pPr algn="ctr" fontAlgn="b"/>
                      <a:r>
                        <a:rPr lang="ro-RO" sz="1800" u="none" strike="noStrike">
                          <a:effectLst/>
                        </a:rPr>
                        <a:t>20096110, 20096919, 20096951,20096959</a:t>
                      </a:r>
                      <a:endParaRPr lang="en-US" sz="18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a:effectLst/>
                        </a:rPr>
                        <a:t>Suc de struguri</a:t>
                      </a:r>
                      <a:endParaRPr lang="en-US" sz="18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dirty="0">
                          <a:effectLst/>
                        </a:rPr>
                        <a:t>500</a:t>
                      </a:r>
                      <a:endParaRPr lang="en-US" sz="18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dirty="0">
                          <a:effectLst/>
                        </a:rPr>
                        <a:t>0</a:t>
                      </a:r>
                      <a:endParaRPr lang="en-US" sz="18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o-RO" sz="1800" u="none" strike="noStrike" dirty="0">
                          <a:effectLst/>
                        </a:rPr>
                        <a:t>0</a:t>
                      </a:r>
                      <a:endParaRPr lang="en-US" sz="18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60205290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1884" y="476672"/>
            <a:ext cx="9143538" cy="623664"/>
          </a:xfrm>
        </p:spPr>
        <p:txBody>
          <a:bodyPr/>
          <a:lstStyle/>
          <a:p>
            <a:r>
              <a:rPr lang="ro-RO" dirty="0"/>
              <a:t>Structura exporturilor în statele </a:t>
            </a:r>
            <a:r>
              <a:rPr lang="ro-RO" dirty="0" smtClean="0"/>
              <a:t>CSI</a:t>
            </a:r>
            <a:endParaRPr lang="en-US" dirty="0"/>
          </a:p>
        </p:txBody>
      </p:sp>
      <p:graphicFrame>
        <p:nvGraphicFramePr>
          <p:cNvPr id="3" name="Chart 2"/>
          <p:cNvGraphicFramePr>
            <a:graphicFrameLocks/>
          </p:cNvGraphicFramePr>
          <p:nvPr>
            <p:extLst>
              <p:ext uri="{D42A27DB-BD31-4B8C-83A1-F6EECF244321}">
                <p14:modId xmlns="" xmlns:p14="http://schemas.microsoft.com/office/powerpoint/2010/main" val="4214855598"/>
              </p:ext>
            </p:extLst>
          </p:nvPr>
        </p:nvGraphicFramePr>
        <p:xfrm>
          <a:off x="0" y="1412776"/>
          <a:ext cx="6382444" cy="489654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p:cNvGraphicFramePr>
            <a:graphicFrameLocks/>
          </p:cNvGraphicFramePr>
          <p:nvPr>
            <p:extLst>
              <p:ext uri="{D42A27DB-BD31-4B8C-83A1-F6EECF244321}">
                <p14:modId xmlns="" xmlns:p14="http://schemas.microsoft.com/office/powerpoint/2010/main" val="3861701033"/>
              </p:ext>
            </p:extLst>
          </p:nvPr>
        </p:nvGraphicFramePr>
        <p:xfrm>
          <a:off x="6382444" y="1412776"/>
          <a:ext cx="5806381" cy="482453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 xmlns:p14="http://schemas.microsoft.com/office/powerpoint/2010/main" val="165480235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7828" y="476672"/>
            <a:ext cx="9143538" cy="551656"/>
          </a:xfrm>
        </p:spPr>
        <p:txBody>
          <a:bodyPr/>
          <a:lstStyle/>
          <a:p>
            <a:r>
              <a:rPr lang="ro-RO" dirty="0"/>
              <a:t>Structura exporturilor în </a:t>
            </a:r>
            <a:r>
              <a:rPr lang="ro-RO" dirty="0" smtClean="0"/>
              <a:t>Alte state</a:t>
            </a:r>
            <a:endParaRPr lang="en-US" dirty="0"/>
          </a:p>
        </p:txBody>
      </p:sp>
      <p:graphicFrame>
        <p:nvGraphicFramePr>
          <p:cNvPr id="3" name="Chart 2"/>
          <p:cNvGraphicFramePr>
            <a:graphicFrameLocks/>
          </p:cNvGraphicFramePr>
          <p:nvPr>
            <p:extLst>
              <p:ext uri="{D42A27DB-BD31-4B8C-83A1-F6EECF244321}">
                <p14:modId xmlns="" xmlns:p14="http://schemas.microsoft.com/office/powerpoint/2010/main" val="1320825664"/>
              </p:ext>
            </p:extLst>
          </p:nvPr>
        </p:nvGraphicFramePr>
        <p:xfrm>
          <a:off x="117748" y="1268760"/>
          <a:ext cx="6094412" cy="511256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p:cNvGraphicFramePr>
            <a:graphicFrameLocks/>
          </p:cNvGraphicFramePr>
          <p:nvPr>
            <p:extLst>
              <p:ext uri="{D42A27DB-BD31-4B8C-83A1-F6EECF244321}">
                <p14:modId xmlns="" xmlns:p14="http://schemas.microsoft.com/office/powerpoint/2010/main" val="1635203720"/>
              </p:ext>
            </p:extLst>
          </p:nvPr>
        </p:nvGraphicFramePr>
        <p:xfrm>
          <a:off x="5950396" y="1268760"/>
          <a:ext cx="6221398" cy="511256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 xmlns:p14="http://schemas.microsoft.com/office/powerpoint/2010/main" val="282472301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21804" y="332656"/>
            <a:ext cx="9143538" cy="695672"/>
          </a:xfrm>
        </p:spPr>
        <p:txBody>
          <a:bodyPr/>
          <a:lstStyle/>
          <a:p>
            <a:r>
              <a:rPr lang="ro-RO" dirty="0" smtClean="0"/>
              <a:t>Sumar. Exporturile în statele UE</a:t>
            </a:r>
            <a:endParaRPr lang="en-US" dirty="0"/>
          </a:p>
        </p:txBody>
      </p:sp>
      <p:sp>
        <p:nvSpPr>
          <p:cNvPr id="4" name="Content Placeholder 3"/>
          <p:cNvSpPr>
            <a:spLocks noGrp="1"/>
          </p:cNvSpPr>
          <p:nvPr>
            <p:ph idx="1"/>
          </p:nvPr>
        </p:nvSpPr>
        <p:spPr>
          <a:xfrm>
            <a:off x="189756" y="1028328"/>
            <a:ext cx="11377264" cy="5136976"/>
          </a:xfrm>
        </p:spPr>
        <p:txBody>
          <a:bodyPr>
            <a:normAutofit fontScale="85000" lnSpcReduction="10000"/>
          </a:bodyPr>
          <a:lstStyle/>
          <a:p>
            <a:r>
              <a:rPr lang="ro-RO" dirty="0"/>
              <a:t>Exporturile produselor </a:t>
            </a:r>
            <a:r>
              <a:rPr lang="ro-RO" dirty="0" err="1" smtClean="0"/>
              <a:t>agro</a:t>
            </a:r>
            <a:r>
              <a:rPr lang="ro-RO" dirty="0" smtClean="0"/>
              <a:t>-alimentare </a:t>
            </a:r>
            <a:r>
              <a:rPr lang="ro-RO" dirty="0"/>
              <a:t>în UE s-au majorat cu </a:t>
            </a:r>
            <a:r>
              <a:rPr lang="en-US" dirty="0"/>
              <a:t>16,3</a:t>
            </a:r>
            <a:r>
              <a:rPr lang="ro-RO" dirty="0"/>
              <a:t>%</a:t>
            </a:r>
            <a:r>
              <a:rPr lang="en-US" dirty="0"/>
              <a:t> (</a:t>
            </a:r>
            <a:r>
              <a:rPr lang="en-US" dirty="0" err="1"/>
              <a:t>sau</a:t>
            </a:r>
            <a:r>
              <a:rPr lang="en-US" dirty="0"/>
              <a:t> 61,8 mil. USD,</a:t>
            </a:r>
            <a:r>
              <a:rPr lang="ro-RO" dirty="0"/>
              <a:t> predominant la categoriile </a:t>
            </a:r>
            <a:r>
              <a:rPr lang="ro-RO" dirty="0" smtClean="0"/>
              <a:t>Cereale, Grăsimi </a:t>
            </a:r>
            <a:r>
              <a:rPr lang="ro-RO" dirty="0"/>
              <a:t>și </a:t>
            </a:r>
            <a:r>
              <a:rPr lang="ro-RO" dirty="0" smtClean="0"/>
              <a:t>uleiuri, </a:t>
            </a:r>
            <a:r>
              <a:rPr lang="en-US" dirty="0" err="1" smtClean="0"/>
              <a:t>Fructe</a:t>
            </a:r>
            <a:r>
              <a:rPr lang="en-US" dirty="0"/>
              <a:t> </a:t>
            </a:r>
            <a:r>
              <a:rPr lang="ro-RO" dirty="0" smtClean="0"/>
              <a:t>și Vin. Această sporire a determinat creșterea ponderii statelor UE în structura exportului pe zone geografice de la 37,3% în 2013 la 41,3% în 2014.</a:t>
            </a:r>
          </a:p>
          <a:p>
            <a:r>
              <a:rPr lang="ro-RO" dirty="0" smtClean="0"/>
              <a:t>În structura exportului în UE, se înregistrează o sporire a ponderii exporturilor de Cereale (</a:t>
            </a:r>
            <a:r>
              <a:rPr lang="ro-RO" dirty="0" err="1" smtClean="0"/>
              <a:t>Grîu</a:t>
            </a:r>
            <a:r>
              <a:rPr lang="ro-RO" dirty="0" smtClean="0"/>
              <a:t> și Porumb), Grăsimi și uleiuri (ulei de floarea-soarelui), Miere naturală. În același timp se observă o scădere a exporturilor de Zahăr și Sucuri din fructe (diminuări valorice generate de scăderea prețurilor).</a:t>
            </a:r>
          </a:p>
          <a:p>
            <a:r>
              <a:rPr lang="ro-RO" dirty="0" smtClean="0"/>
              <a:t>Sunt înregistrate creșteri în exportul de Cereale în UE (cantitățile exportate fiind mai mari </a:t>
            </a:r>
            <a:r>
              <a:rPr lang="ro-RO" dirty="0" err="1" smtClean="0"/>
              <a:t>decît</a:t>
            </a:r>
            <a:r>
              <a:rPr lang="ro-RO" dirty="0" smtClean="0"/>
              <a:t> cotele anterior prevăzute de ATP pentru anul 2014, pentru </a:t>
            </a:r>
            <a:r>
              <a:rPr lang="ro-RO" dirty="0" err="1" smtClean="0"/>
              <a:t>Grîu</a:t>
            </a:r>
            <a:r>
              <a:rPr lang="ro-RO" dirty="0" smtClean="0"/>
              <a:t> -60 mii tone, Porumb -55 mii tone). S-a exportat în UE Porumb în cantitate de 219,7 mii tone și  </a:t>
            </a:r>
            <a:r>
              <a:rPr lang="ro-RO" dirty="0" err="1" smtClean="0"/>
              <a:t>Grîu</a:t>
            </a:r>
            <a:r>
              <a:rPr lang="ro-RO" dirty="0" smtClean="0"/>
              <a:t> în cantitate de 106 mii tone.</a:t>
            </a:r>
          </a:p>
          <a:p>
            <a:r>
              <a:rPr lang="ro-RO" dirty="0" smtClean="0"/>
              <a:t>Menționăm faptul că datorită contingențelor tarifare (scutite de taxa ad </a:t>
            </a:r>
            <a:r>
              <a:rPr lang="ro-RO" dirty="0" err="1" smtClean="0"/>
              <a:t>valorem</a:t>
            </a:r>
            <a:r>
              <a:rPr lang="ro-RO" dirty="0" smtClean="0"/>
              <a:t> și componenta </a:t>
            </a:r>
            <a:r>
              <a:rPr lang="ro-RO" dirty="0" err="1" smtClean="0"/>
              <a:t>entry</a:t>
            </a:r>
            <a:r>
              <a:rPr lang="ro-RO" dirty="0" smtClean="0"/>
              <a:t>-price) prevăzute de Acordul de Asociere sunt înregistrate evoluții pozitive în exportul de fructe pe piața UE. Astfel în 2014, s-au exportat 9,3 mii tone de Struguri de masă și 4,1 mii tone de Prune, comparativ cu valorile mult mai mici din anii precedenți (struguri 0,8 mii tone, prune 0,1 mii tone)</a:t>
            </a:r>
          </a:p>
          <a:p>
            <a:r>
              <a:rPr lang="ro-RO" dirty="0" smtClean="0"/>
              <a:t>Exporturile de Miere de albine în UE au sporit cu 227% sau 6,4 mil. USD. Principalele destinații de export fiind: Franța, Germania, Italia, Polonia.</a:t>
            </a:r>
            <a:endParaRPr lang="en-US" dirty="0"/>
          </a:p>
        </p:txBody>
      </p:sp>
    </p:spTree>
    <p:extLst>
      <p:ext uri="{BB962C8B-B14F-4D97-AF65-F5344CB8AC3E}">
        <p14:creationId xmlns="" xmlns:p14="http://schemas.microsoft.com/office/powerpoint/2010/main" val="365901577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3892" y="764704"/>
            <a:ext cx="9143538" cy="407640"/>
          </a:xfrm>
        </p:spPr>
        <p:txBody>
          <a:bodyPr>
            <a:normAutofit fontScale="90000"/>
          </a:bodyPr>
          <a:lstStyle/>
          <a:p>
            <a:pPr algn="ctr"/>
            <a:r>
              <a:rPr lang="ro-RO" dirty="0" smtClean="0"/>
              <a:t>Sumar. Exporturile în Statele CSI</a:t>
            </a:r>
            <a:endParaRPr lang="en-US" dirty="0"/>
          </a:p>
        </p:txBody>
      </p:sp>
      <p:sp>
        <p:nvSpPr>
          <p:cNvPr id="3" name="Content Placeholder 2"/>
          <p:cNvSpPr>
            <a:spLocks noGrp="1"/>
          </p:cNvSpPr>
          <p:nvPr>
            <p:ph idx="1"/>
          </p:nvPr>
        </p:nvSpPr>
        <p:spPr>
          <a:xfrm>
            <a:off x="117748" y="1172344"/>
            <a:ext cx="11593288" cy="4992960"/>
          </a:xfrm>
        </p:spPr>
        <p:txBody>
          <a:bodyPr>
            <a:normAutofit fontScale="77500" lnSpcReduction="20000"/>
          </a:bodyPr>
          <a:lstStyle/>
          <a:p>
            <a:r>
              <a:rPr lang="ro-RO" sz="2800" dirty="0" smtClean="0"/>
              <a:t>În anul 2014, exporturile în statele CSI au scăzut cu 28,6 mil. USD (7,2%). </a:t>
            </a:r>
            <a:r>
              <a:rPr lang="ro-RO" sz="2800" dirty="0"/>
              <a:t>Astfel, ponderea în structura exporturilor a scăzut de la 39% la 34,5</a:t>
            </a:r>
            <a:r>
              <a:rPr lang="ro-RO" sz="2800" dirty="0" smtClean="0"/>
              <a:t>%.</a:t>
            </a:r>
          </a:p>
          <a:p>
            <a:r>
              <a:rPr lang="ro-RO" sz="2800" dirty="0" smtClean="0"/>
              <a:t>Cele mai semnificative scăderi sunt înregistrate pentru următoarele produse: Fructe (-30 mil. USD), Băuturi alcoolice (-56,6 mil. USD), Tutun (-8 mil. USD), fiind determinate, în principal, de seria de embargouri impuse de Federația Rusă.</a:t>
            </a:r>
          </a:p>
          <a:p>
            <a:r>
              <a:rPr lang="ro-RO" sz="2800" dirty="0" smtClean="0"/>
              <a:t>Totodată menționăm  creșterile de exportul pe anumite tipuri de produse Zahăr (+39,1 mil USD), Cereale (+12 mil. USD), Carne (carne de porc exportată în Belarus, +17,7 mil. USD)</a:t>
            </a:r>
            <a:r>
              <a:rPr lang="en-US" sz="2800" dirty="0" smtClean="0"/>
              <a:t>.</a:t>
            </a:r>
            <a:r>
              <a:rPr lang="ro-RO" sz="2800" dirty="0" smtClean="0"/>
              <a:t> </a:t>
            </a:r>
          </a:p>
          <a:p>
            <a:pPr marL="0" indent="0" algn="ctr">
              <a:buNone/>
            </a:pPr>
            <a:r>
              <a:rPr lang="ro-RO" sz="3600" dirty="0">
                <a:solidFill>
                  <a:schemeClr val="accent1"/>
                </a:solidFill>
                <a:latin typeface="+mj-lt"/>
                <a:ea typeface="+mj-ea"/>
                <a:cs typeface="+mj-cs"/>
              </a:rPr>
              <a:t>Exporturile în Alte </a:t>
            </a:r>
            <a:r>
              <a:rPr lang="ro-RO" sz="3600" dirty="0" smtClean="0">
                <a:solidFill>
                  <a:schemeClr val="accent1"/>
                </a:solidFill>
                <a:latin typeface="+mj-lt"/>
                <a:ea typeface="+mj-ea"/>
                <a:cs typeface="+mj-cs"/>
              </a:rPr>
              <a:t>State</a:t>
            </a:r>
          </a:p>
          <a:p>
            <a:r>
              <a:rPr lang="ro-RO" sz="3200" dirty="0"/>
              <a:t>Exporturile de produse </a:t>
            </a:r>
            <a:r>
              <a:rPr lang="ro-RO" sz="3200" dirty="0" err="1"/>
              <a:t>agro</a:t>
            </a:r>
            <a:r>
              <a:rPr lang="ro-RO" sz="3200" dirty="0"/>
              <a:t>-alimentare în alte state a constituit 256,1 mil USD în 2014 și este în creștere cu 16,6 mil. USD (7%), comparativ cu anul 2013.</a:t>
            </a:r>
          </a:p>
          <a:p>
            <a:r>
              <a:rPr lang="ro-RO" sz="3200" dirty="0"/>
              <a:t>Principalele categorii de produse care au favorizat creșterea exportului sunt Cereale (+16,6 mil. USD), Turte și alte reziduuri solide (+6 mil. USD), Nuci (+4,8 mil. USD). În același timp, se înregistrează scăderi la Semințe și fructe oleaginoase (-9,7 mil. USD), Băuturi alcoolic (-4,3 mil. USD)</a:t>
            </a:r>
            <a:endParaRPr lang="en-US" sz="3200" dirty="0"/>
          </a:p>
          <a:p>
            <a:pPr marL="0" indent="0">
              <a:buNone/>
            </a:pPr>
            <a:endParaRPr lang="en-US" sz="2900" dirty="0">
              <a:solidFill>
                <a:schemeClr val="accent1"/>
              </a:solidFill>
              <a:latin typeface="+mj-lt"/>
              <a:ea typeface="+mj-ea"/>
              <a:cs typeface="+mj-cs"/>
            </a:endParaRPr>
          </a:p>
        </p:txBody>
      </p:sp>
    </p:spTree>
    <p:extLst>
      <p:ext uri="{BB962C8B-B14F-4D97-AF65-F5344CB8AC3E}">
        <p14:creationId xmlns="" xmlns:p14="http://schemas.microsoft.com/office/powerpoint/2010/main" val="400003566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7477" y="404664"/>
            <a:ext cx="9143538" cy="850776"/>
          </a:xfrm>
        </p:spPr>
        <p:txBody>
          <a:bodyPr/>
          <a:lstStyle/>
          <a:p>
            <a:r>
              <a:rPr lang="ro-RO" dirty="0" smtClean="0"/>
              <a:t>Top 15 parteneri la export</a:t>
            </a:r>
            <a:endParaRPr lang="en-US" dirty="0"/>
          </a:p>
        </p:txBody>
      </p:sp>
      <p:graphicFrame>
        <p:nvGraphicFramePr>
          <p:cNvPr id="3" name="Chart 2"/>
          <p:cNvGraphicFramePr>
            <a:graphicFrameLocks/>
          </p:cNvGraphicFramePr>
          <p:nvPr>
            <p:extLst>
              <p:ext uri="{D42A27DB-BD31-4B8C-83A1-F6EECF244321}">
                <p14:modId xmlns="" xmlns:p14="http://schemas.microsoft.com/office/powerpoint/2010/main" val="1639956493"/>
              </p:ext>
            </p:extLst>
          </p:nvPr>
        </p:nvGraphicFramePr>
        <p:xfrm>
          <a:off x="405780" y="1274495"/>
          <a:ext cx="10657184" cy="4752528"/>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9844218" y="5661248"/>
            <a:ext cx="1944216" cy="590931"/>
          </a:xfrm>
          <a:prstGeom prst="rect">
            <a:avLst/>
          </a:prstGeom>
          <a:noFill/>
        </p:spPr>
        <p:txBody>
          <a:bodyPr wrap="square" rtlCol="0">
            <a:spAutoFit/>
          </a:bodyPr>
          <a:lstStyle/>
          <a:p>
            <a:pPr>
              <a:lnSpc>
                <a:spcPct val="90000"/>
              </a:lnSpc>
            </a:pPr>
            <a:r>
              <a:rPr lang="ro-RO" sz="1200" dirty="0" smtClean="0"/>
              <a:t>* În paranteze se menționează ponderea țării în 2014</a:t>
            </a:r>
            <a:endParaRPr lang="en-US" sz="1200" dirty="0"/>
          </a:p>
        </p:txBody>
      </p:sp>
    </p:spTree>
    <p:extLst>
      <p:ext uri="{BB962C8B-B14F-4D97-AF65-F5344CB8AC3E}">
        <p14:creationId xmlns="" xmlns:p14="http://schemas.microsoft.com/office/powerpoint/2010/main" val="306678135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772" y="116632"/>
            <a:ext cx="9143538" cy="1066800"/>
          </a:xfrm>
        </p:spPr>
        <p:txBody>
          <a:bodyPr/>
          <a:lstStyle/>
          <a:p>
            <a:r>
              <a:rPr lang="ro-RO" dirty="0"/>
              <a:t>Top 15 parteneri la </a:t>
            </a:r>
            <a:r>
              <a:rPr lang="en-US" dirty="0" err="1" smtClean="0"/>
              <a:t>im</a:t>
            </a:r>
            <a:r>
              <a:rPr lang="ro-RO" dirty="0" smtClean="0"/>
              <a:t>port</a:t>
            </a:r>
            <a:endParaRPr lang="en-US" dirty="0"/>
          </a:p>
        </p:txBody>
      </p:sp>
      <p:graphicFrame>
        <p:nvGraphicFramePr>
          <p:cNvPr id="3" name="Chart 2"/>
          <p:cNvGraphicFramePr>
            <a:graphicFrameLocks/>
          </p:cNvGraphicFramePr>
          <p:nvPr>
            <p:extLst>
              <p:ext uri="{D42A27DB-BD31-4B8C-83A1-F6EECF244321}">
                <p14:modId xmlns="" xmlns:p14="http://schemas.microsoft.com/office/powerpoint/2010/main" val="517828496"/>
              </p:ext>
            </p:extLst>
          </p:nvPr>
        </p:nvGraphicFramePr>
        <p:xfrm>
          <a:off x="302876" y="1340768"/>
          <a:ext cx="11377264" cy="4405807"/>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0244609" y="5589240"/>
            <a:ext cx="1944216" cy="590931"/>
          </a:xfrm>
          <a:prstGeom prst="rect">
            <a:avLst/>
          </a:prstGeom>
          <a:noFill/>
        </p:spPr>
        <p:txBody>
          <a:bodyPr wrap="square" rtlCol="0">
            <a:spAutoFit/>
          </a:bodyPr>
          <a:lstStyle/>
          <a:p>
            <a:pPr>
              <a:lnSpc>
                <a:spcPct val="90000"/>
              </a:lnSpc>
            </a:pPr>
            <a:r>
              <a:rPr lang="ro-RO" sz="1200" dirty="0" smtClean="0"/>
              <a:t>* În paranteze se menționează ponderea țării în 2014</a:t>
            </a:r>
            <a:endParaRPr lang="en-US" sz="1200" dirty="0"/>
          </a:p>
        </p:txBody>
      </p:sp>
    </p:spTree>
    <p:extLst>
      <p:ext uri="{BB962C8B-B14F-4D97-AF65-F5344CB8AC3E}">
        <p14:creationId xmlns="" xmlns:p14="http://schemas.microsoft.com/office/powerpoint/2010/main" val="166756020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621804" y="548680"/>
            <a:ext cx="10360501" cy="936104"/>
          </a:xfrm>
        </p:spPr>
        <p:txBody>
          <a:bodyPr>
            <a:noAutofit/>
          </a:bodyPr>
          <a:lstStyle/>
          <a:p>
            <a:pPr algn="ctr"/>
            <a:r>
              <a:rPr lang="ro-RO" sz="3999" b="1" dirty="0" smtClean="0">
                <a:solidFill>
                  <a:schemeClr val="accent2">
                    <a:lumMod val="75000"/>
                  </a:schemeClr>
                </a:solidFill>
              </a:rPr>
              <a:t/>
            </a:r>
            <a:br>
              <a:rPr lang="ro-RO" sz="3999" b="1" dirty="0" smtClean="0">
                <a:solidFill>
                  <a:schemeClr val="accent2">
                    <a:lumMod val="75000"/>
                  </a:schemeClr>
                </a:solidFill>
              </a:rPr>
            </a:br>
            <a:r>
              <a:rPr lang="ro-RO" sz="3999" b="1" dirty="0" smtClean="0">
                <a:solidFill>
                  <a:schemeClr val="accent2">
                    <a:lumMod val="75000"/>
                  </a:schemeClr>
                </a:solidFill>
              </a:rPr>
              <a:t/>
            </a:r>
            <a:br>
              <a:rPr lang="ro-RO" sz="3999" b="1" dirty="0" smtClean="0">
                <a:solidFill>
                  <a:schemeClr val="accent2">
                    <a:lumMod val="75000"/>
                  </a:schemeClr>
                </a:solidFill>
              </a:rPr>
            </a:br>
            <a:r>
              <a:rPr lang="ro-RO" sz="3999" b="1" dirty="0" smtClean="0">
                <a:solidFill>
                  <a:schemeClr val="accent2">
                    <a:lumMod val="75000"/>
                  </a:schemeClr>
                </a:solidFill>
              </a:rPr>
              <a:t/>
            </a:r>
            <a:br>
              <a:rPr lang="ro-RO" sz="3999" b="1" dirty="0" smtClean="0">
                <a:solidFill>
                  <a:schemeClr val="accent2">
                    <a:lumMod val="75000"/>
                  </a:schemeClr>
                </a:solidFill>
              </a:rPr>
            </a:br>
            <a:r>
              <a:rPr lang="ro-RO" sz="3999" b="1" dirty="0" smtClean="0">
                <a:solidFill>
                  <a:schemeClr val="accent2">
                    <a:lumMod val="75000"/>
                  </a:schemeClr>
                </a:solidFill>
              </a:rPr>
              <a:t/>
            </a:r>
            <a:br>
              <a:rPr lang="ro-RO" sz="3999" b="1" dirty="0" smtClean="0">
                <a:solidFill>
                  <a:schemeClr val="accent2">
                    <a:lumMod val="75000"/>
                  </a:schemeClr>
                </a:solidFill>
              </a:rPr>
            </a:br>
            <a:r>
              <a:rPr lang="ro-RO" sz="3999" b="1" dirty="0" smtClean="0">
                <a:solidFill>
                  <a:schemeClr val="accent2">
                    <a:lumMod val="75000"/>
                  </a:schemeClr>
                </a:solidFill>
              </a:rPr>
              <a:t/>
            </a:r>
            <a:br>
              <a:rPr lang="ro-RO" sz="3999" b="1" dirty="0" smtClean="0">
                <a:solidFill>
                  <a:schemeClr val="accent2">
                    <a:lumMod val="75000"/>
                  </a:schemeClr>
                </a:solidFill>
              </a:rPr>
            </a:br>
            <a:r>
              <a:rPr lang="ro-RO" sz="3999" b="1" dirty="0" smtClean="0">
                <a:solidFill>
                  <a:schemeClr val="accent2">
                    <a:lumMod val="75000"/>
                  </a:schemeClr>
                </a:solidFill>
              </a:rPr>
              <a:t/>
            </a:r>
            <a:br>
              <a:rPr lang="ro-RO" sz="3999" b="1" dirty="0" smtClean="0">
                <a:solidFill>
                  <a:schemeClr val="accent2">
                    <a:lumMod val="75000"/>
                  </a:schemeClr>
                </a:solidFill>
              </a:rPr>
            </a:br>
            <a:r>
              <a:rPr lang="en-US" sz="3999" b="1" dirty="0" err="1" smtClean="0">
                <a:solidFill>
                  <a:schemeClr val="accent2">
                    <a:lumMod val="75000"/>
                  </a:schemeClr>
                </a:solidFill>
              </a:rPr>
              <a:t>Factori</a:t>
            </a:r>
            <a:r>
              <a:rPr lang="en-US" sz="3999" b="1" dirty="0" smtClean="0">
                <a:solidFill>
                  <a:schemeClr val="accent2">
                    <a:lumMod val="75000"/>
                  </a:schemeClr>
                </a:solidFill>
              </a:rPr>
              <a:t> de </a:t>
            </a:r>
            <a:r>
              <a:rPr lang="en-US" sz="3999" b="1" dirty="0" err="1" smtClean="0">
                <a:solidFill>
                  <a:schemeClr val="accent2">
                    <a:lumMod val="75000"/>
                  </a:schemeClr>
                </a:solidFill>
              </a:rPr>
              <a:t>baz</a:t>
            </a:r>
            <a:r>
              <a:rPr lang="ro-RO" sz="3999" b="1" dirty="0" smtClean="0">
                <a:solidFill>
                  <a:schemeClr val="accent2">
                    <a:lumMod val="75000"/>
                  </a:schemeClr>
                </a:solidFill>
              </a:rPr>
              <a:t>ă care au </a:t>
            </a:r>
            <a:r>
              <a:rPr lang="ro-RO" sz="3999" b="1" dirty="0" err="1" smtClean="0">
                <a:solidFill>
                  <a:schemeClr val="accent2">
                    <a:lumMod val="75000"/>
                  </a:schemeClr>
                </a:solidFill>
              </a:rPr>
              <a:t>influienţat</a:t>
            </a:r>
            <a:r>
              <a:rPr lang="ro-RO" sz="3999" b="1" dirty="0" smtClean="0">
                <a:solidFill>
                  <a:schemeClr val="accent2">
                    <a:lumMod val="75000"/>
                  </a:schemeClr>
                </a:solidFill>
              </a:rPr>
              <a:t> evoluţia exporturilor din RM </a:t>
            </a:r>
            <a:endParaRPr lang="ro-RO" sz="3999" b="1" dirty="0">
              <a:solidFill>
                <a:schemeClr val="accent2">
                  <a:lumMod val="75000"/>
                </a:schemeClr>
              </a:solidFill>
            </a:endParaRPr>
          </a:p>
        </p:txBody>
      </p:sp>
      <p:sp>
        <p:nvSpPr>
          <p:cNvPr id="3" name="Dreptunghi 2"/>
          <p:cNvSpPr/>
          <p:nvPr/>
        </p:nvSpPr>
        <p:spPr>
          <a:xfrm>
            <a:off x="326676" y="1340768"/>
            <a:ext cx="11368575" cy="4493410"/>
          </a:xfrm>
          <a:prstGeom prst="rect">
            <a:avLst/>
          </a:prstGeom>
        </p:spPr>
        <p:txBody>
          <a:bodyPr wrap="square">
            <a:spAutoFit/>
          </a:bodyPr>
          <a:lstStyle/>
          <a:p>
            <a:r>
              <a:rPr lang="ro-MO" sz="2400" b="1" dirty="0" smtClean="0"/>
              <a:t>1. Măsuri </a:t>
            </a:r>
            <a:r>
              <a:rPr lang="ro-MO" sz="2400" b="1" dirty="0" smtClean="0"/>
              <a:t>de </a:t>
            </a:r>
            <a:r>
              <a:rPr lang="ro-MO" sz="2400" b="1" dirty="0" smtClean="0"/>
              <a:t>restricţionare </a:t>
            </a:r>
            <a:r>
              <a:rPr lang="ro-MO" sz="2400" b="1" dirty="0" smtClean="0"/>
              <a:t>a exporturilor din Republica Moldova introduse de către Federaţia Rusă</a:t>
            </a:r>
            <a:r>
              <a:rPr lang="ro-MO" sz="2400" b="1" dirty="0" smtClean="0"/>
              <a:t>:     </a:t>
            </a:r>
            <a:endParaRPr lang="ru-RU" sz="2400" dirty="0" smtClean="0"/>
          </a:p>
          <a:p>
            <a:pPr lvl="0"/>
            <a:r>
              <a:rPr lang="ro-MO" sz="2400" dirty="0" smtClean="0"/>
              <a:t>10.09.2013 - interzicerea exporturilor băuturilor alcoolice din Republica Moldova în Federaţia Rusă. </a:t>
            </a:r>
            <a:endParaRPr lang="ru-RU" sz="2400" dirty="0" smtClean="0"/>
          </a:p>
          <a:p>
            <a:pPr lvl="0"/>
            <a:r>
              <a:rPr lang="ro-MO" sz="2400" dirty="0" smtClean="0"/>
              <a:t>5 iulie 2014 – Federaţia Rusă a limitat importul cărnii din Republica Moldova. Astfel Republica Moldova poate exporta doar carcase semi-carcase si pătrimi de carcase. Exportul de carne tranşată şi semifabricate a fost interzis.</a:t>
            </a:r>
            <a:endParaRPr lang="ru-RU" sz="2400" dirty="0" smtClean="0"/>
          </a:p>
          <a:p>
            <a:pPr lvl="0"/>
            <a:r>
              <a:rPr lang="ro-MO" sz="2400" dirty="0" smtClean="0"/>
              <a:t>18 iulie 2014 – Federaţia Rusă a interzis importul produselor procesate din fructe şi legume.</a:t>
            </a:r>
            <a:endParaRPr lang="ru-RU" sz="2400" dirty="0" smtClean="0"/>
          </a:p>
          <a:p>
            <a:pPr lvl="0"/>
            <a:r>
              <a:rPr lang="ro-MO" sz="2400" dirty="0" smtClean="0"/>
              <a:t>Din 21 iulie – interzis importul de mere, pere, gutui, caise, vişine, cireşe, nectarine, piersici, prune şi porumbe.</a:t>
            </a:r>
            <a:endParaRPr lang="ru-RU" sz="2400" dirty="0" smtClean="0"/>
          </a:p>
          <a:p>
            <a:pPr marL="342797" indent="-342797" algn="just">
              <a:buFont typeface="Wingdings" pitchFamily="2" charset="2"/>
              <a:buChar char="v"/>
            </a:pPr>
            <a:endParaRPr lang="ro-RO" sz="2199" dirty="0"/>
          </a:p>
        </p:txBody>
      </p:sp>
    </p:spTree>
    <p:extLst>
      <p:ext uri="{BB962C8B-B14F-4D97-AF65-F5344CB8AC3E}">
        <p14:creationId xmlns="" xmlns:p14="http://schemas.microsoft.com/office/powerpoint/2010/main" val="107038405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9876" y="476672"/>
            <a:ext cx="9143538" cy="1066800"/>
          </a:xfrm>
        </p:spPr>
        <p:txBody>
          <a:bodyPr/>
          <a:lstStyle/>
          <a:p>
            <a:r>
              <a:rPr lang="ro-RO" dirty="0" smtClean="0"/>
              <a:t>Top produse care au contribuit la creșterea exportului în 2014</a:t>
            </a:r>
            <a:endParaRPr lang="en-US" dirty="0"/>
          </a:p>
        </p:txBody>
      </p:sp>
      <p:graphicFrame>
        <p:nvGraphicFramePr>
          <p:cNvPr id="5" name="Chart 4"/>
          <p:cNvGraphicFramePr>
            <a:graphicFrameLocks/>
          </p:cNvGraphicFramePr>
          <p:nvPr>
            <p:extLst>
              <p:ext uri="{D42A27DB-BD31-4B8C-83A1-F6EECF244321}">
                <p14:modId xmlns="" xmlns:p14="http://schemas.microsoft.com/office/powerpoint/2010/main" val="2235032100"/>
              </p:ext>
            </p:extLst>
          </p:nvPr>
        </p:nvGraphicFramePr>
        <p:xfrm>
          <a:off x="189756" y="1543473"/>
          <a:ext cx="11593288" cy="469384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373454535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812" y="404664"/>
            <a:ext cx="9143538" cy="695672"/>
          </a:xfrm>
        </p:spPr>
        <p:txBody>
          <a:bodyPr/>
          <a:lstStyle/>
          <a:p>
            <a:r>
              <a:rPr lang="ro-RO" b="1" dirty="0" smtClean="0"/>
              <a:t>Principalele Produse Exportate</a:t>
            </a:r>
            <a:endParaRPr lang="en-US" b="1" dirty="0"/>
          </a:p>
        </p:txBody>
      </p:sp>
      <p:graphicFrame>
        <p:nvGraphicFramePr>
          <p:cNvPr id="3" name="Chart 2"/>
          <p:cNvGraphicFramePr>
            <a:graphicFrameLocks/>
          </p:cNvGraphicFramePr>
          <p:nvPr>
            <p:extLst>
              <p:ext uri="{D42A27DB-BD31-4B8C-83A1-F6EECF244321}">
                <p14:modId xmlns="" xmlns:p14="http://schemas.microsoft.com/office/powerpoint/2010/main" val="2213764576"/>
              </p:ext>
            </p:extLst>
          </p:nvPr>
        </p:nvGraphicFramePr>
        <p:xfrm>
          <a:off x="2913" y="1268760"/>
          <a:ext cx="5590356" cy="482453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p:cNvGraphicFramePr>
            <a:graphicFrameLocks/>
          </p:cNvGraphicFramePr>
          <p:nvPr>
            <p:extLst>
              <p:ext uri="{D42A27DB-BD31-4B8C-83A1-F6EECF244321}">
                <p14:modId xmlns="" xmlns:p14="http://schemas.microsoft.com/office/powerpoint/2010/main" val="2115462644"/>
              </p:ext>
            </p:extLst>
          </p:nvPr>
        </p:nvGraphicFramePr>
        <p:xfrm>
          <a:off x="5590356" y="1340768"/>
          <a:ext cx="6336705" cy="460851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 xmlns:p14="http://schemas.microsoft.com/office/powerpoint/2010/main" val="332509492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5780" y="-11324"/>
            <a:ext cx="9143538" cy="920044"/>
          </a:xfrm>
        </p:spPr>
        <p:txBody>
          <a:bodyPr/>
          <a:lstStyle/>
          <a:p>
            <a:r>
              <a:rPr lang="ro-RO" b="1" dirty="0"/>
              <a:t>Principalele Produse </a:t>
            </a:r>
            <a:r>
              <a:rPr lang="ro-RO" b="1" dirty="0" smtClean="0"/>
              <a:t>Importate</a:t>
            </a:r>
            <a:endParaRPr lang="en-US" b="1" dirty="0"/>
          </a:p>
        </p:txBody>
      </p:sp>
      <p:graphicFrame>
        <p:nvGraphicFramePr>
          <p:cNvPr id="3" name="Chart 2"/>
          <p:cNvGraphicFramePr>
            <a:graphicFrameLocks/>
          </p:cNvGraphicFramePr>
          <p:nvPr>
            <p:extLst>
              <p:ext uri="{D42A27DB-BD31-4B8C-83A1-F6EECF244321}">
                <p14:modId xmlns="" xmlns:p14="http://schemas.microsoft.com/office/powerpoint/2010/main" val="787203810"/>
              </p:ext>
            </p:extLst>
          </p:nvPr>
        </p:nvGraphicFramePr>
        <p:xfrm>
          <a:off x="0" y="1124744"/>
          <a:ext cx="6382444" cy="518457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p:cNvGraphicFramePr>
            <a:graphicFrameLocks/>
          </p:cNvGraphicFramePr>
          <p:nvPr>
            <p:extLst>
              <p:ext uri="{D42A27DB-BD31-4B8C-83A1-F6EECF244321}">
                <p14:modId xmlns="" xmlns:p14="http://schemas.microsoft.com/office/powerpoint/2010/main" val="652811554"/>
              </p:ext>
            </p:extLst>
          </p:nvPr>
        </p:nvGraphicFramePr>
        <p:xfrm>
          <a:off x="6238428" y="980728"/>
          <a:ext cx="5760640" cy="532585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 xmlns:p14="http://schemas.microsoft.com/office/powerpoint/2010/main" val="24556784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7362" y="186434"/>
            <a:ext cx="11071516" cy="867429"/>
          </a:xfrm>
        </p:spPr>
        <p:txBody>
          <a:bodyPr>
            <a:normAutofit/>
          </a:bodyPr>
          <a:lstStyle/>
          <a:p>
            <a:r>
              <a:rPr lang="ro-RO" b="1" dirty="0"/>
              <a:t>Exportul și importul produselor de origine animală</a:t>
            </a:r>
            <a:endParaRPr lang="en-US" b="1" dirty="0"/>
          </a:p>
        </p:txBody>
      </p:sp>
      <p:graphicFrame>
        <p:nvGraphicFramePr>
          <p:cNvPr id="9" name="Diagramă 1"/>
          <p:cNvGraphicFramePr>
            <a:graphicFrameLocks/>
          </p:cNvGraphicFramePr>
          <p:nvPr>
            <p:extLst>
              <p:ext uri="{D42A27DB-BD31-4B8C-83A1-F6EECF244321}">
                <p14:modId xmlns="" xmlns:p14="http://schemas.microsoft.com/office/powerpoint/2010/main" val="2647521956"/>
              </p:ext>
            </p:extLst>
          </p:nvPr>
        </p:nvGraphicFramePr>
        <p:xfrm>
          <a:off x="541714" y="1268760"/>
          <a:ext cx="7704788" cy="547016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p:cNvGraphicFramePr>
            <a:graphicFrameLocks/>
          </p:cNvGraphicFramePr>
          <p:nvPr>
            <p:extLst>
              <p:ext uri="{D42A27DB-BD31-4B8C-83A1-F6EECF244321}">
                <p14:modId xmlns="" xmlns:p14="http://schemas.microsoft.com/office/powerpoint/2010/main" val="701284726"/>
              </p:ext>
            </p:extLst>
          </p:nvPr>
        </p:nvGraphicFramePr>
        <p:xfrm>
          <a:off x="706010" y="1053862"/>
          <a:ext cx="10284945" cy="49674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 xmlns:p14="http://schemas.microsoft.com/office/powerpoint/2010/main" val="385060878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3932" y="476672"/>
            <a:ext cx="9143538" cy="479648"/>
          </a:xfrm>
        </p:spPr>
        <p:txBody>
          <a:bodyPr>
            <a:normAutofit fontScale="90000"/>
          </a:bodyPr>
          <a:lstStyle/>
          <a:p>
            <a:r>
              <a:rPr lang="ro-RO" b="1" dirty="0" smtClean="0"/>
              <a:t>Comerțul cu produse de origine vegetală</a:t>
            </a:r>
            <a:endParaRPr lang="en-US" b="1" dirty="0"/>
          </a:p>
        </p:txBody>
      </p:sp>
      <p:graphicFrame>
        <p:nvGraphicFramePr>
          <p:cNvPr id="3" name="Chart 2"/>
          <p:cNvGraphicFramePr>
            <a:graphicFrameLocks/>
          </p:cNvGraphicFramePr>
          <p:nvPr>
            <p:extLst>
              <p:ext uri="{D42A27DB-BD31-4B8C-83A1-F6EECF244321}">
                <p14:modId xmlns="" xmlns:p14="http://schemas.microsoft.com/office/powerpoint/2010/main" val="2200681577"/>
              </p:ext>
            </p:extLst>
          </p:nvPr>
        </p:nvGraphicFramePr>
        <p:xfrm>
          <a:off x="81004" y="1340768"/>
          <a:ext cx="5653367" cy="45365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p:cNvGraphicFramePr>
            <a:graphicFrameLocks/>
          </p:cNvGraphicFramePr>
          <p:nvPr>
            <p:extLst>
              <p:ext uri="{D42A27DB-BD31-4B8C-83A1-F6EECF244321}">
                <p14:modId xmlns="" xmlns:p14="http://schemas.microsoft.com/office/powerpoint/2010/main" val="2899836802"/>
              </p:ext>
            </p:extLst>
          </p:nvPr>
        </p:nvGraphicFramePr>
        <p:xfrm>
          <a:off x="5730407" y="1268760"/>
          <a:ext cx="6454453" cy="50405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 xmlns:p14="http://schemas.microsoft.com/office/powerpoint/2010/main" val="71348733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476672"/>
            <a:ext cx="9143538" cy="623664"/>
          </a:xfrm>
        </p:spPr>
        <p:txBody>
          <a:bodyPr/>
          <a:lstStyle/>
          <a:p>
            <a:r>
              <a:rPr lang="ro-RO" b="1" dirty="0" err="1" smtClean="0"/>
              <a:t>Comețul</a:t>
            </a:r>
            <a:r>
              <a:rPr lang="ro-RO" b="1" dirty="0" smtClean="0"/>
              <a:t> cu produse procesate</a:t>
            </a:r>
            <a:endParaRPr lang="en-US" b="1" dirty="0"/>
          </a:p>
        </p:txBody>
      </p:sp>
      <p:graphicFrame>
        <p:nvGraphicFramePr>
          <p:cNvPr id="3" name="Chart 2"/>
          <p:cNvGraphicFramePr>
            <a:graphicFrameLocks/>
          </p:cNvGraphicFramePr>
          <p:nvPr>
            <p:extLst>
              <p:ext uri="{D42A27DB-BD31-4B8C-83A1-F6EECF244321}">
                <p14:modId xmlns="" xmlns:p14="http://schemas.microsoft.com/office/powerpoint/2010/main" val="3767108220"/>
              </p:ext>
            </p:extLst>
          </p:nvPr>
        </p:nvGraphicFramePr>
        <p:xfrm>
          <a:off x="-132997" y="1484784"/>
          <a:ext cx="6192689" cy="484894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p:cNvGraphicFramePr>
            <a:graphicFrameLocks/>
          </p:cNvGraphicFramePr>
          <p:nvPr>
            <p:extLst>
              <p:ext uri="{D42A27DB-BD31-4B8C-83A1-F6EECF244321}">
                <p14:modId xmlns="" xmlns:p14="http://schemas.microsoft.com/office/powerpoint/2010/main" val="291178553"/>
              </p:ext>
            </p:extLst>
          </p:nvPr>
        </p:nvGraphicFramePr>
        <p:xfrm>
          <a:off x="6310435" y="1196752"/>
          <a:ext cx="5878389" cy="496855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 xmlns:p14="http://schemas.microsoft.com/office/powerpoint/2010/main" val="298471328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5860" y="548680"/>
            <a:ext cx="9143538" cy="551656"/>
          </a:xfrm>
        </p:spPr>
        <p:txBody>
          <a:bodyPr/>
          <a:lstStyle/>
          <a:p>
            <a:r>
              <a:rPr lang="ro-RO" b="1" dirty="0" smtClean="0"/>
              <a:t>Exporturile de băuturi alcoolice</a:t>
            </a:r>
            <a:endParaRPr lang="en-US" b="1" dirty="0"/>
          </a:p>
        </p:txBody>
      </p:sp>
      <p:graphicFrame>
        <p:nvGraphicFramePr>
          <p:cNvPr id="3" name="Chart 2"/>
          <p:cNvGraphicFramePr>
            <a:graphicFrameLocks/>
          </p:cNvGraphicFramePr>
          <p:nvPr>
            <p:extLst>
              <p:ext uri="{D42A27DB-BD31-4B8C-83A1-F6EECF244321}">
                <p14:modId xmlns="" xmlns:p14="http://schemas.microsoft.com/office/powerpoint/2010/main" val="3794036579"/>
              </p:ext>
            </p:extLst>
          </p:nvPr>
        </p:nvGraphicFramePr>
        <p:xfrm>
          <a:off x="333772" y="1916832"/>
          <a:ext cx="6264696" cy="338437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Table 3"/>
          <p:cNvGraphicFramePr>
            <a:graphicFrameLocks noGrp="1"/>
          </p:cNvGraphicFramePr>
          <p:nvPr>
            <p:extLst>
              <p:ext uri="{D42A27DB-BD31-4B8C-83A1-F6EECF244321}">
                <p14:modId xmlns="" xmlns:p14="http://schemas.microsoft.com/office/powerpoint/2010/main" val="1707643505"/>
              </p:ext>
            </p:extLst>
          </p:nvPr>
        </p:nvGraphicFramePr>
        <p:xfrm>
          <a:off x="6886500" y="1268760"/>
          <a:ext cx="5184575" cy="4206240"/>
        </p:xfrm>
        <a:graphic>
          <a:graphicData uri="http://schemas.openxmlformats.org/drawingml/2006/table">
            <a:tbl>
              <a:tblPr>
                <a:tableStyleId>{6E25E649-3F16-4E02-A733-19D2CDBF48F0}</a:tableStyleId>
              </a:tblPr>
              <a:tblGrid>
                <a:gridCol w="1668719"/>
                <a:gridCol w="851561"/>
                <a:gridCol w="884515"/>
                <a:gridCol w="824727"/>
                <a:gridCol w="955053"/>
              </a:tblGrid>
              <a:tr h="0">
                <a:tc>
                  <a:txBody>
                    <a:bodyPr/>
                    <a:lstStyle/>
                    <a:p>
                      <a:pPr algn="l" fontAlgn="b"/>
                      <a:r>
                        <a:rPr lang="en-US" sz="1400" u="none" strike="noStrike" dirty="0">
                          <a:effectLst/>
                        </a:rPr>
                        <a:t> </a:t>
                      </a:r>
                      <a:endParaRPr lang="en-US" sz="14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fontAlgn="b"/>
                      <a:r>
                        <a:rPr lang="en-US" sz="1400" u="none" strike="noStrike">
                          <a:effectLst/>
                        </a:rPr>
                        <a:t>mil.USD</a:t>
                      </a:r>
                      <a:endParaRPr lang="en-US" sz="14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l" fontAlgn="b"/>
                      <a:r>
                        <a:rPr lang="en-US" sz="1400" u="none" strike="noStrike">
                          <a:effectLst/>
                        </a:rPr>
                        <a:t> </a:t>
                      </a:r>
                      <a:endParaRPr lang="en-US" sz="14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0338">
                <a:tc>
                  <a:txBody>
                    <a:bodyPr/>
                    <a:lstStyle/>
                    <a:p>
                      <a:pPr algn="ctr" fontAlgn="b"/>
                      <a:r>
                        <a:rPr lang="en-US" sz="1400" b="1" u="none" strike="noStrike" dirty="0" err="1">
                          <a:effectLst/>
                        </a:rPr>
                        <a:t>Exportul</a:t>
                      </a:r>
                      <a:r>
                        <a:rPr lang="en-US" sz="1400" b="1" u="none" strike="noStrike" dirty="0">
                          <a:effectLst/>
                        </a:rPr>
                        <a:t> de vin</a:t>
                      </a:r>
                      <a:endParaRPr lang="en-US" sz="14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b"/>
                      <a:r>
                        <a:rPr lang="en-US" sz="1400" b="1" u="none" strike="noStrike" dirty="0">
                          <a:effectLst/>
                        </a:rPr>
                        <a:t>2012</a:t>
                      </a:r>
                      <a:endParaRPr lang="en-US" sz="14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b"/>
                      <a:r>
                        <a:rPr lang="en-US" sz="1400" b="1" u="none" strike="noStrike" dirty="0">
                          <a:effectLst/>
                        </a:rPr>
                        <a:t>2013</a:t>
                      </a:r>
                      <a:endParaRPr lang="en-US" sz="14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b"/>
                      <a:r>
                        <a:rPr lang="en-US" sz="1400" b="1" u="none" strike="noStrike" dirty="0">
                          <a:effectLst/>
                        </a:rPr>
                        <a:t>2014</a:t>
                      </a:r>
                      <a:endParaRPr lang="en-US" sz="14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b"/>
                      <a:r>
                        <a:rPr lang="en-US" sz="1400" b="1" u="none" strike="noStrike" dirty="0" err="1">
                          <a:effectLst/>
                        </a:rPr>
                        <a:t>Dinamica</a:t>
                      </a:r>
                      <a:r>
                        <a:rPr lang="en-US" sz="1400" b="1" u="none" strike="noStrike" dirty="0">
                          <a:effectLst/>
                        </a:rPr>
                        <a:t> 2014/2013,%</a:t>
                      </a:r>
                      <a:endParaRPr lang="en-US" sz="14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215739">
                <a:tc>
                  <a:txBody>
                    <a:bodyPr/>
                    <a:lstStyle/>
                    <a:p>
                      <a:pPr algn="ctr" fontAlgn="t"/>
                      <a:r>
                        <a:rPr lang="en-US" sz="1400" b="1" u="none" strike="noStrike" dirty="0" err="1">
                          <a:effectLst/>
                        </a:rPr>
                        <a:t>Tarile</a:t>
                      </a:r>
                      <a:r>
                        <a:rPr lang="en-US" sz="1400" b="1" u="none" strike="noStrike" dirty="0">
                          <a:effectLst/>
                        </a:rPr>
                        <a:t> CSI</a:t>
                      </a:r>
                      <a:endParaRPr lang="en-US" sz="1400" b="1" i="0" u="none" strike="noStrike" dirty="0">
                        <a:solidFill>
                          <a:srgbClr val="000000"/>
                        </a:solidFill>
                        <a:effectLst/>
                        <a:latin typeface="Times New Roman CC"/>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fontAlgn="b"/>
                      <a:r>
                        <a:rPr lang="en-US" sz="1400" b="1" u="none" strike="noStrike" dirty="0">
                          <a:effectLst/>
                        </a:rPr>
                        <a:t>100,3</a:t>
                      </a:r>
                      <a:endParaRPr lang="en-US" sz="14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fontAlgn="b"/>
                      <a:r>
                        <a:rPr lang="en-US" sz="1400" b="1" u="none" strike="noStrike" dirty="0">
                          <a:effectLst/>
                        </a:rPr>
                        <a:t>99,6</a:t>
                      </a:r>
                      <a:endParaRPr lang="en-US" sz="14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fontAlgn="b"/>
                      <a:r>
                        <a:rPr lang="en-US" sz="1400" b="1" u="none" strike="noStrike" dirty="0">
                          <a:effectLst/>
                        </a:rPr>
                        <a:t>60,8</a:t>
                      </a:r>
                      <a:endParaRPr lang="en-US" sz="14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fontAlgn="b"/>
                      <a:r>
                        <a:rPr lang="en-US" sz="1400" b="1" u="none" strike="noStrike" dirty="0">
                          <a:effectLst/>
                        </a:rPr>
                        <a:t>-39,0</a:t>
                      </a:r>
                      <a:endParaRPr lang="en-US" sz="14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215739">
                <a:tc>
                  <a:txBody>
                    <a:bodyPr/>
                    <a:lstStyle/>
                    <a:p>
                      <a:pPr algn="ctr" fontAlgn="b"/>
                      <a:r>
                        <a:rPr lang="en-US" sz="1400" u="none" strike="noStrike">
                          <a:effectLst/>
                        </a:rPr>
                        <a:t>Belarus</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rPr>
                        <a:t>36,2</a:t>
                      </a:r>
                      <a:endParaRPr lang="en-US" sz="14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rPr>
                        <a:t>40,1</a:t>
                      </a:r>
                      <a:endParaRPr lang="en-US" sz="14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rPr>
                        <a:t>32,2</a:t>
                      </a:r>
                      <a:endParaRPr lang="en-US" sz="14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-19,7</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5739">
                <a:tc>
                  <a:txBody>
                    <a:bodyPr/>
                    <a:lstStyle/>
                    <a:p>
                      <a:pPr algn="ctr" fontAlgn="b"/>
                      <a:r>
                        <a:rPr lang="en-US" sz="1400" u="none" strike="noStrike">
                          <a:effectLst/>
                        </a:rPr>
                        <a:t>Kazahstan</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12,8</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rPr>
                        <a:t>12,4</a:t>
                      </a:r>
                      <a:endParaRPr lang="en-US" sz="14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rPr>
                        <a:t>10,5</a:t>
                      </a:r>
                      <a:endParaRPr lang="en-US" sz="14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-15,3</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5739">
                <a:tc>
                  <a:txBody>
                    <a:bodyPr/>
                    <a:lstStyle/>
                    <a:p>
                      <a:pPr algn="ctr" fontAlgn="b"/>
                      <a:r>
                        <a:rPr lang="en-US" sz="1400" u="none" strike="noStrike">
                          <a:effectLst/>
                        </a:rPr>
                        <a:t>Rusia</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37,2</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rPr>
                        <a:t>32,9</a:t>
                      </a:r>
                      <a:endParaRPr lang="en-US" sz="14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rPr>
                        <a:t>9,4</a:t>
                      </a:r>
                      <a:endParaRPr lang="en-US" sz="14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-71,4</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5739">
                <a:tc>
                  <a:txBody>
                    <a:bodyPr/>
                    <a:lstStyle/>
                    <a:p>
                      <a:pPr algn="ctr" fontAlgn="b"/>
                      <a:r>
                        <a:rPr lang="en-US" sz="1400" u="none" strike="noStrike">
                          <a:effectLst/>
                        </a:rPr>
                        <a:t>Ucraina</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11,5</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rPr>
                        <a:t>10,5</a:t>
                      </a:r>
                      <a:endParaRPr lang="en-US" sz="14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rPr>
                        <a:t>6,6</a:t>
                      </a:r>
                      <a:endParaRPr lang="en-US" sz="14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-37,1</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5739">
                <a:tc>
                  <a:txBody>
                    <a:bodyPr/>
                    <a:lstStyle/>
                    <a:p>
                      <a:pPr algn="ctr" fontAlgn="t"/>
                      <a:r>
                        <a:rPr lang="en-US" sz="1400" b="1" u="none" strike="noStrike" dirty="0" err="1">
                          <a:effectLst/>
                        </a:rPr>
                        <a:t>Tarile</a:t>
                      </a:r>
                      <a:r>
                        <a:rPr lang="en-US" sz="1400" b="1" u="none" strike="noStrike" dirty="0">
                          <a:effectLst/>
                        </a:rPr>
                        <a:t> </a:t>
                      </a:r>
                      <a:r>
                        <a:rPr lang="en-US" sz="1400" b="1" u="none" strike="noStrike" dirty="0" err="1">
                          <a:effectLst/>
                        </a:rPr>
                        <a:t>Uniunii</a:t>
                      </a:r>
                      <a:r>
                        <a:rPr lang="en-US" sz="1400" b="1" u="none" strike="noStrike" dirty="0">
                          <a:effectLst/>
                        </a:rPr>
                        <a:t> </a:t>
                      </a:r>
                      <a:r>
                        <a:rPr lang="en-US" sz="1400" b="1" u="none" strike="noStrike" dirty="0" err="1">
                          <a:effectLst/>
                        </a:rPr>
                        <a:t>Europene</a:t>
                      </a:r>
                      <a:endParaRPr lang="en-US" sz="1400" b="1" i="0" u="none" strike="noStrike" dirty="0">
                        <a:solidFill>
                          <a:srgbClr val="000000"/>
                        </a:solidFill>
                        <a:effectLst/>
                        <a:latin typeface="Times New Roman CC"/>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fontAlgn="b"/>
                      <a:r>
                        <a:rPr lang="en-US" sz="1400" b="1" u="none" strike="noStrike">
                          <a:effectLst/>
                        </a:rPr>
                        <a:t>20,5</a:t>
                      </a:r>
                      <a:endParaRPr lang="en-US" sz="1400" b="1"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fontAlgn="b"/>
                      <a:r>
                        <a:rPr lang="en-US" sz="1400" b="1" u="none" strike="noStrike" dirty="0">
                          <a:effectLst/>
                        </a:rPr>
                        <a:t>27,1</a:t>
                      </a:r>
                      <a:endParaRPr lang="en-US" sz="14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fontAlgn="b"/>
                      <a:r>
                        <a:rPr lang="en-US" sz="1400" b="1" u="none" strike="noStrike" dirty="0">
                          <a:effectLst/>
                        </a:rPr>
                        <a:t>28,3</a:t>
                      </a:r>
                      <a:endParaRPr lang="en-US" sz="14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fontAlgn="b"/>
                      <a:r>
                        <a:rPr lang="en-US" sz="1400" b="1" u="none" strike="noStrike" dirty="0">
                          <a:effectLst/>
                        </a:rPr>
                        <a:t>4,4</a:t>
                      </a:r>
                      <a:endParaRPr lang="en-US" sz="14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215739">
                <a:tc>
                  <a:txBody>
                    <a:bodyPr/>
                    <a:lstStyle/>
                    <a:p>
                      <a:pPr algn="ctr" fontAlgn="b"/>
                      <a:r>
                        <a:rPr lang="en-US" sz="1400" u="none" strike="noStrike">
                          <a:effectLst/>
                        </a:rPr>
                        <a:t>Cehia</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4,8</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8,1</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7,2</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rPr>
                        <a:t>-11,1</a:t>
                      </a:r>
                      <a:endParaRPr lang="en-US" sz="14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5739">
                <a:tc>
                  <a:txBody>
                    <a:bodyPr/>
                    <a:lstStyle/>
                    <a:p>
                      <a:pPr algn="ctr" fontAlgn="b"/>
                      <a:r>
                        <a:rPr lang="en-US" sz="1400" u="none" strike="noStrike">
                          <a:effectLst/>
                        </a:rPr>
                        <a:t>Germania</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1,1</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rPr>
                        <a:t>1,2</a:t>
                      </a:r>
                      <a:endParaRPr lang="en-US" sz="14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1,3</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rPr>
                        <a:t>8,3</a:t>
                      </a:r>
                      <a:endParaRPr lang="en-US" sz="14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5739">
                <a:tc>
                  <a:txBody>
                    <a:bodyPr/>
                    <a:lstStyle/>
                    <a:p>
                      <a:pPr algn="ctr" fontAlgn="b"/>
                      <a:r>
                        <a:rPr lang="en-US" sz="1400" u="none" strike="noStrike">
                          <a:effectLst/>
                        </a:rPr>
                        <a:t>Lituania</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0,9</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rPr>
                        <a:t>1,1</a:t>
                      </a:r>
                      <a:endParaRPr lang="en-US" sz="14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1,8</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rPr>
                        <a:t>63,6</a:t>
                      </a:r>
                      <a:endParaRPr lang="en-US" sz="14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5739">
                <a:tc>
                  <a:txBody>
                    <a:bodyPr/>
                    <a:lstStyle/>
                    <a:p>
                      <a:pPr algn="ctr" fontAlgn="b"/>
                      <a:r>
                        <a:rPr lang="en-US" sz="1400" u="none" strike="noStrike">
                          <a:effectLst/>
                        </a:rPr>
                        <a:t>Polonia</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7,6</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8,7</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8,7</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rPr>
                        <a:t>0,0</a:t>
                      </a:r>
                      <a:endParaRPr lang="en-US" sz="14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5739">
                <a:tc>
                  <a:txBody>
                    <a:bodyPr/>
                    <a:lstStyle/>
                    <a:p>
                      <a:pPr algn="ctr" fontAlgn="b"/>
                      <a:r>
                        <a:rPr lang="en-US" sz="1400" u="none" strike="noStrike">
                          <a:effectLst/>
                        </a:rPr>
                        <a:t>România</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3,8</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4,5</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4,5</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rPr>
                        <a:t>0,0</a:t>
                      </a:r>
                      <a:endParaRPr lang="en-US" sz="14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5739">
                <a:tc>
                  <a:txBody>
                    <a:bodyPr/>
                    <a:lstStyle/>
                    <a:p>
                      <a:pPr algn="ctr" fontAlgn="t"/>
                      <a:r>
                        <a:rPr lang="en-US" sz="1400" b="1" u="none" strike="noStrike" dirty="0" err="1">
                          <a:effectLst/>
                        </a:rPr>
                        <a:t>Celelalte</a:t>
                      </a:r>
                      <a:r>
                        <a:rPr lang="en-US" sz="1400" b="1" u="none" strike="noStrike" dirty="0">
                          <a:effectLst/>
                        </a:rPr>
                        <a:t> </a:t>
                      </a:r>
                      <a:r>
                        <a:rPr lang="en-US" sz="1400" b="1" u="none" strike="noStrike" dirty="0" err="1">
                          <a:effectLst/>
                        </a:rPr>
                        <a:t>tari</a:t>
                      </a:r>
                      <a:r>
                        <a:rPr lang="en-US" sz="1400" b="1" u="none" strike="noStrike" dirty="0">
                          <a:effectLst/>
                        </a:rPr>
                        <a:t> ale </a:t>
                      </a:r>
                      <a:r>
                        <a:rPr lang="en-US" sz="1400" b="1" u="none" strike="noStrike" dirty="0" err="1">
                          <a:effectLst/>
                        </a:rPr>
                        <a:t>lumii</a:t>
                      </a:r>
                      <a:endParaRPr lang="en-US" sz="1400" b="1" i="0" u="none" strike="noStrike" dirty="0">
                        <a:solidFill>
                          <a:srgbClr val="000000"/>
                        </a:solidFill>
                        <a:effectLst/>
                        <a:latin typeface="Times New Roman CC"/>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fontAlgn="b"/>
                      <a:r>
                        <a:rPr lang="en-US" sz="1400" b="1" u="none" strike="noStrike">
                          <a:effectLst/>
                        </a:rPr>
                        <a:t>14</a:t>
                      </a:r>
                      <a:endParaRPr lang="en-US" sz="1400" b="1"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fontAlgn="b"/>
                      <a:r>
                        <a:rPr lang="en-US" sz="1400" b="1" u="none" strike="noStrike" dirty="0">
                          <a:effectLst/>
                        </a:rPr>
                        <a:t>17,3</a:t>
                      </a:r>
                      <a:endParaRPr lang="en-US" sz="14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fontAlgn="b"/>
                      <a:r>
                        <a:rPr lang="en-US" sz="1400" b="1" u="none" strike="noStrike" dirty="0">
                          <a:effectLst/>
                        </a:rPr>
                        <a:t>17,1</a:t>
                      </a:r>
                      <a:endParaRPr lang="en-US" sz="14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fontAlgn="b"/>
                      <a:r>
                        <a:rPr lang="en-US" sz="1400" b="1" u="none" strike="noStrike" dirty="0">
                          <a:effectLst/>
                        </a:rPr>
                        <a:t>-1,2</a:t>
                      </a:r>
                      <a:endParaRPr lang="en-US" sz="14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215739">
                <a:tc>
                  <a:txBody>
                    <a:bodyPr/>
                    <a:lstStyle/>
                    <a:p>
                      <a:pPr algn="ctr" fontAlgn="b"/>
                      <a:r>
                        <a:rPr lang="en-US" sz="1400" u="none" strike="noStrike">
                          <a:effectLst/>
                        </a:rPr>
                        <a:t>China</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4,8</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3,7</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4,8</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rPr>
                        <a:t>29,7</a:t>
                      </a:r>
                      <a:endParaRPr lang="en-US" sz="14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5739">
                <a:tc>
                  <a:txBody>
                    <a:bodyPr/>
                    <a:lstStyle/>
                    <a:p>
                      <a:pPr algn="ctr" fontAlgn="b"/>
                      <a:r>
                        <a:rPr lang="en-US" sz="1400" u="none" strike="noStrike">
                          <a:effectLst/>
                        </a:rPr>
                        <a:t>Georgia</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6,1</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a:effectLst/>
                        </a:rPr>
                        <a:t>10,2</a:t>
                      </a:r>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rPr>
                        <a:t>7,8</a:t>
                      </a:r>
                      <a:endParaRPr lang="en-US" sz="14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rPr>
                        <a:t>-23,5</a:t>
                      </a:r>
                      <a:endParaRPr lang="en-US" sz="14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7934876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621804" y="548680"/>
            <a:ext cx="10360501" cy="936104"/>
          </a:xfrm>
        </p:spPr>
        <p:txBody>
          <a:bodyPr>
            <a:noAutofit/>
          </a:bodyPr>
          <a:lstStyle/>
          <a:p>
            <a:pPr algn="ctr"/>
            <a:r>
              <a:rPr lang="ro-RO" sz="3999" b="1" dirty="0" smtClean="0">
                <a:solidFill>
                  <a:schemeClr val="accent2">
                    <a:lumMod val="75000"/>
                  </a:schemeClr>
                </a:solidFill>
              </a:rPr>
              <a:t/>
            </a:r>
            <a:br>
              <a:rPr lang="ro-RO" sz="3999" b="1" dirty="0" smtClean="0">
                <a:solidFill>
                  <a:schemeClr val="accent2">
                    <a:lumMod val="75000"/>
                  </a:schemeClr>
                </a:solidFill>
              </a:rPr>
            </a:br>
            <a:r>
              <a:rPr lang="ro-RO" sz="3999" b="1" dirty="0" smtClean="0">
                <a:solidFill>
                  <a:schemeClr val="accent2">
                    <a:lumMod val="75000"/>
                  </a:schemeClr>
                </a:solidFill>
              </a:rPr>
              <a:t/>
            </a:r>
            <a:br>
              <a:rPr lang="ro-RO" sz="3999" b="1" dirty="0" smtClean="0">
                <a:solidFill>
                  <a:schemeClr val="accent2">
                    <a:lumMod val="75000"/>
                  </a:schemeClr>
                </a:solidFill>
              </a:rPr>
            </a:br>
            <a:r>
              <a:rPr lang="ro-RO" sz="3999" b="1" dirty="0" smtClean="0">
                <a:solidFill>
                  <a:schemeClr val="accent2">
                    <a:lumMod val="75000"/>
                  </a:schemeClr>
                </a:solidFill>
              </a:rPr>
              <a:t/>
            </a:r>
            <a:br>
              <a:rPr lang="ro-RO" sz="3999" b="1" dirty="0" smtClean="0">
                <a:solidFill>
                  <a:schemeClr val="accent2">
                    <a:lumMod val="75000"/>
                  </a:schemeClr>
                </a:solidFill>
              </a:rPr>
            </a:br>
            <a:r>
              <a:rPr lang="ro-RO" sz="3999" b="1" dirty="0" smtClean="0">
                <a:solidFill>
                  <a:schemeClr val="accent2">
                    <a:lumMod val="75000"/>
                  </a:schemeClr>
                </a:solidFill>
              </a:rPr>
              <a:t/>
            </a:r>
            <a:br>
              <a:rPr lang="ro-RO" sz="3999" b="1" dirty="0" smtClean="0">
                <a:solidFill>
                  <a:schemeClr val="accent2">
                    <a:lumMod val="75000"/>
                  </a:schemeClr>
                </a:solidFill>
              </a:rPr>
            </a:br>
            <a:r>
              <a:rPr lang="ro-RO" sz="3999" b="1" dirty="0" smtClean="0">
                <a:solidFill>
                  <a:schemeClr val="accent2">
                    <a:lumMod val="75000"/>
                  </a:schemeClr>
                </a:solidFill>
              </a:rPr>
              <a:t/>
            </a:r>
            <a:br>
              <a:rPr lang="ro-RO" sz="3999" b="1" dirty="0" smtClean="0">
                <a:solidFill>
                  <a:schemeClr val="accent2">
                    <a:lumMod val="75000"/>
                  </a:schemeClr>
                </a:solidFill>
              </a:rPr>
            </a:br>
            <a:r>
              <a:rPr lang="ro-RO" sz="3999" b="1" dirty="0" smtClean="0">
                <a:solidFill>
                  <a:schemeClr val="accent2">
                    <a:lumMod val="75000"/>
                  </a:schemeClr>
                </a:solidFill>
              </a:rPr>
              <a:t/>
            </a:r>
            <a:br>
              <a:rPr lang="ro-RO" sz="3999" b="1" dirty="0" smtClean="0">
                <a:solidFill>
                  <a:schemeClr val="accent2">
                    <a:lumMod val="75000"/>
                  </a:schemeClr>
                </a:solidFill>
              </a:rPr>
            </a:br>
            <a:r>
              <a:rPr lang="en-US" sz="3999" b="1" dirty="0" err="1" smtClean="0">
                <a:solidFill>
                  <a:schemeClr val="accent2">
                    <a:lumMod val="75000"/>
                  </a:schemeClr>
                </a:solidFill>
              </a:rPr>
              <a:t>Factori</a:t>
            </a:r>
            <a:r>
              <a:rPr lang="en-US" sz="3999" b="1" dirty="0" smtClean="0">
                <a:solidFill>
                  <a:schemeClr val="accent2">
                    <a:lumMod val="75000"/>
                  </a:schemeClr>
                </a:solidFill>
              </a:rPr>
              <a:t> de </a:t>
            </a:r>
            <a:r>
              <a:rPr lang="en-US" sz="3999" b="1" dirty="0" err="1" smtClean="0">
                <a:solidFill>
                  <a:schemeClr val="accent2">
                    <a:lumMod val="75000"/>
                  </a:schemeClr>
                </a:solidFill>
              </a:rPr>
              <a:t>baz</a:t>
            </a:r>
            <a:r>
              <a:rPr lang="ro-RO" sz="3999" b="1" dirty="0" smtClean="0">
                <a:solidFill>
                  <a:schemeClr val="accent2">
                    <a:lumMod val="75000"/>
                  </a:schemeClr>
                </a:solidFill>
              </a:rPr>
              <a:t>ă care au </a:t>
            </a:r>
            <a:r>
              <a:rPr lang="ro-RO" sz="3999" b="1" dirty="0" err="1" smtClean="0">
                <a:solidFill>
                  <a:schemeClr val="accent2">
                    <a:lumMod val="75000"/>
                  </a:schemeClr>
                </a:solidFill>
              </a:rPr>
              <a:t>influienţat</a:t>
            </a:r>
            <a:r>
              <a:rPr lang="ro-RO" sz="3999" b="1" dirty="0" smtClean="0">
                <a:solidFill>
                  <a:schemeClr val="accent2">
                    <a:lumMod val="75000"/>
                  </a:schemeClr>
                </a:solidFill>
              </a:rPr>
              <a:t> evoluţia exporturilor din RM </a:t>
            </a:r>
            <a:endParaRPr lang="ro-RO" sz="3999" b="1" dirty="0">
              <a:solidFill>
                <a:schemeClr val="accent2">
                  <a:lumMod val="75000"/>
                </a:schemeClr>
              </a:solidFill>
            </a:endParaRPr>
          </a:p>
        </p:txBody>
      </p:sp>
      <p:sp>
        <p:nvSpPr>
          <p:cNvPr id="3" name="Dreptunghi 2"/>
          <p:cNvSpPr/>
          <p:nvPr/>
        </p:nvSpPr>
        <p:spPr>
          <a:xfrm>
            <a:off x="326676" y="1340768"/>
            <a:ext cx="11368575" cy="4124078"/>
          </a:xfrm>
          <a:prstGeom prst="rect">
            <a:avLst/>
          </a:prstGeom>
        </p:spPr>
        <p:txBody>
          <a:bodyPr wrap="square">
            <a:spAutoFit/>
          </a:bodyPr>
          <a:lstStyle/>
          <a:p>
            <a:pPr lvl="0"/>
            <a:r>
              <a:rPr lang="ro-MO" sz="2400" dirty="0" smtClean="0"/>
              <a:t>31 </a:t>
            </a:r>
            <a:r>
              <a:rPr lang="ro-MO" sz="2400" dirty="0" smtClean="0"/>
              <a:t>august 2014 – a intrat în vigoare HG Federaţiei Ruse cu privire la introducerea unor taxe vamale pentru unele produse originare din Republica Moldova: 0201- carne de bovină, 0203 – care de porc, 0207 – carne şi organe comestibile ale păsărilor, 07- legume, 0808- mere, pere, gutui proaspete,  0809 - caise, vişine, cireşe, nectarine, piersici, prune şi porumbe, 1001 – </a:t>
            </a:r>
            <a:r>
              <a:rPr lang="ro-MO" sz="2400" dirty="0" err="1" smtClean="0"/>
              <a:t>grîu</a:t>
            </a:r>
            <a:r>
              <a:rPr lang="ro-MO" sz="2400" dirty="0" smtClean="0"/>
              <a:t> şi </a:t>
            </a:r>
            <a:r>
              <a:rPr lang="ro-MO" sz="2400" dirty="0" err="1" smtClean="0"/>
              <a:t>meslin</a:t>
            </a:r>
            <a:r>
              <a:rPr lang="ro-MO" sz="2400" dirty="0" smtClean="0"/>
              <a:t>, 1003 – orz, 1004- ovăz, 1005 – porumb, 1102 – făină de cereale, altele </a:t>
            </a:r>
            <a:r>
              <a:rPr lang="ro-MO" sz="2400" dirty="0" err="1" smtClean="0"/>
              <a:t>decît</a:t>
            </a:r>
            <a:r>
              <a:rPr lang="ro-MO" sz="2400" dirty="0" smtClean="0"/>
              <a:t> </a:t>
            </a:r>
            <a:r>
              <a:rPr lang="ro-MO" sz="2400" dirty="0" err="1" smtClean="0"/>
              <a:t>grîu</a:t>
            </a:r>
            <a:r>
              <a:rPr lang="ro-MO" sz="2400" dirty="0" smtClean="0"/>
              <a:t> şi </a:t>
            </a:r>
            <a:r>
              <a:rPr lang="ro-MO" sz="2400" dirty="0" err="1" smtClean="0"/>
              <a:t>meslin</a:t>
            </a:r>
            <a:r>
              <a:rPr lang="ro-MO" sz="2400" dirty="0" smtClean="0"/>
              <a:t>, 1104 – boabe de cereale altfel prelucrate, 120600 – seminţe de floarea soarelui, 1701 – zahăr, 2005 - alte legume preparate sau conservate altfel </a:t>
            </a:r>
            <a:r>
              <a:rPr lang="ro-MO" sz="2400" dirty="0" err="1" smtClean="0"/>
              <a:t>decît</a:t>
            </a:r>
            <a:r>
              <a:rPr lang="ro-MO" sz="2400" dirty="0" smtClean="0"/>
              <a:t> în oţet sau acid acetic, necongelate, 220300 – bere, 2204 – vin, 2208 – spirt etilic.</a:t>
            </a:r>
            <a:endParaRPr lang="ru-RU" sz="2400" dirty="0" smtClean="0"/>
          </a:p>
          <a:p>
            <a:r>
              <a:rPr lang="ro-MO" sz="2400" dirty="0" smtClean="0"/>
              <a:t>Din 27 octombrie a fost interzisă livrarea cărnii pe piaţa Uniunii Vamale</a:t>
            </a:r>
            <a:endParaRPr lang="en-US" sz="2199" dirty="0" smtClean="0"/>
          </a:p>
          <a:p>
            <a:pPr marL="342797" indent="-342797" algn="just"/>
            <a:endParaRPr lang="ro-RO" sz="2199" dirty="0"/>
          </a:p>
        </p:txBody>
      </p:sp>
    </p:spTree>
    <p:extLst>
      <p:ext uri="{BB962C8B-B14F-4D97-AF65-F5344CB8AC3E}">
        <p14:creationId xmlns="" xmlns:p14="http://schemas.microsoft.com/office/powerpoint/2010/main" val="107038405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621804" y="548680"/>
            <a:ext cx="10360501" cy="936104"/>
          </a:xfrm>
        </p:spPr>
        <p:txBody>
          <a:bodyPr>
            <a:noAutofit/>
          </a:bodyPr>
          <a:lstStyle/>
          <a:p>
            <a:pPr algn="ctr"/>
            <a:r>
              <a:rPr lang="ro-RO" sz="3999" b="1" dirty="0" smtClean="0">
                <a:solidFill>
                  <a:schemeClr val="accent2">
                    <a:lumMod val="75000"/>
                  </a:schemeClr>
                </a:solidFill>
              </a:rPr>
              <a:t/>
            </a:r>
            <a:br>
              <a:rPr lang="ro-RO" sz="3999" b="1" dirty="0" smtClean="0">
                <a:solidFill>
                  <a:schemeClr val="accent2">
                    <a:lumMod val="75000"/>
                  </a:schemeClr>
                </a:solidFill>
              </a:rPr>
            </a:br>
            <a:r>
              <a:rPr lang="ro-RO" sz="3999" b="1" dirty="0" smtClean="0">
                <a:solidFill>
                  <a:schemeClr val="accent2">
                    <a:lumMod val="75000"/>
                  </a:schemeClr>
                </a:solidFill>
              </a:rPr>
              <a:t/>
            </a:r>
            <a:br>
              <a:rPr lang="ro-RO" sz="3999" b="1" dirty="0" smtClean="0">
                <a:solidFill>
                  <a:schemeClr val="accent2">
                    <a:lumMod val="75000"/>
                  </a:schemeClr>
                </a:solidFill>
              </a:rPr>
            </a:br>
            <a:r>
              <a:rPr lang="ro-RO" sz="3999" b="1" dirty="0" smtClean="0">
                <a:solidFill>
                  <a:schemeClr val="accent2">
                    <a:lumMod val="75000"/>
                  </a:schemeClr>
                </a:solidFill>
              </a:rPr>
              <a:t/>
            </a:r>
            <a:br>
              <a:rPr lang="ro-RO" sz="3999" b="1" dirty="0" smtClean="0">
                <a:solidFill>
                  <a:schemeClr val="accent2">
                    <a:lumMod val="75000"/>
                  </a:schemeClr>
                </a:solidFill>
              </a:rPr>
            </a:br>
            <a:r>
              <a:rPr lang="ro-RO" sz="3999" b="1" dirty="0" smtClean="0">
                <a:solidFill>
                  <a:schemeClr val="accent2">
                    <a:lumMod val="75000"/>
                  </a:schemeClr>
                </a:solidFill>
              </a:rPr>
              <a:t/>
            </a:r>
            <a:br>
              <a:rPr lang="ro-RO" sz="3999" b="1" dirty="0" smtClean="0">
                <a:solidFill>
                  <a:schemeClr val="accent2">
                    <a:lumMod val="75000"/>
                  </a:schemeClr>
                </a:solidFill>
              </a:rPr>
            </a:br>
            <a:r>
              <a:rPr lang="ro-RO" sz="3999" b="1" dirty="0" smtClean="0">
                <a:solidFill>
                  <a:schemeClr val="accent2">
                    <a:lumMod val="75000"/>
                  </a:schemeClr>
                </a:solidFill>
              </a:rPr>
              <a:t/>
            </a:r>
            <a:br>
              <a:rPr lang="ro-RO" sz="3999" b="1" dirty="0" smtClean="0">
                <a:solidFill>
                  <a:schemeClr val="accent2">
                    <a:lumMod val="75000"/>
                  </a:schemeClr>
                </a:solidFill>
              </a:rPr>
            </a:br>
            <a:r>
              <a:rPr lang="ro-RO" sz="3999" b="1" dirty="0" smtClean="0">
                <a:solidFill>
                  <a:schemeClr val="accent2">
                    <a:lumMod val="75000"/>
                  </a:schemeClr>
                </a:solidFill>
              </a:rPr>
              <a:t/>
            </a:r>
            <a:br>
              <a:rPr lang="ro-RO" sz="3999" b="1" dirty="0" smtClean="0">
                <a:solidFill>
                  <a:schemeClr val="accent2">
                    <a:lumMod val="75000"/>
                  </a:schemeClr>
                </a:solidFill>
              </a:rPr>
            </a:br>
            <a:r>
              <a:rPr lang="en-US" sz="3999" b="1" dirty="0" err="1" smtClean="0">
                <a:solidFill>
                  <a:schemeClr val="accent2">
                    <a:lumMod val="75000"/>
                  </a:schemeClr>
                </a:solidFill>
              </a:rPr>
              <a:t>Factori</a:t>
            </a:r>
            <a:r>
              <a:rPr lang="en-US" sz="3999" b="1" dirty="0" smtClean="0">
                <a:solidFill>
                  <a:schemeClr val="accent2">
                    <a:lumMod val="75000"/>
                  </a:schemeClr>
                </a:solidFill>
              </a:rPr>
              <a:t> de </a:t>
            </a:r>
            <a:r>
              <a:rPr lang="en-US" sz="3999" b="1" dirty="0" err="1" smtClean="0">
                <a:solidFill>
                  <a:schemeClr val="accent2">
                    <a:lumMod val="75000"/>
                  </a:schemeClr>
                </a:solidFill>
              </a:rPr>
              <a:t>baz</a:t>
            </a:r>
            <a:r>
              <a:rPr lang="ro-RO" sz="3999" b="1" dirty="0" smtClean="0">
                <a:solidFill>
                  <a:schemeClr val="accent2">
                    <a:lumMod val="75000"/>
                  </a:schemeClr>
                </a:solidFill>
              </a:rPr>
              <a:t>ă care au </a:t>
            </a:r>
            <a:r>
              <a:rPr lang="ro-RO" sz="3999" b="1" dirty="0" err="1" smtClean="0">
                <a:solidFill>
                  <a:schemeClr val="accent2">
                    <a:lumMod val="75000"/>
                  </a:schemeClr>
                </a:solidFill>
              </a:rPr>
              <a:t>influienţat</a:t>
            </a:r>
            <a:r>
              <a:rPr lang="ro-RO" sz="3999" b="1" dirty="0" smtClean="0">
                <a:solidFill>
                  <a:schemeClr val="accent2">
                    <a:lumMod val="75000"/>
                  </a:schemeClr>
                </a:solidFill>
              </a:rPr>
              <a:t> evoluţia exporturilor din RM </a:t>
            </a:r>
            <a:endParaRPr lang="ro-RO" sz="3999" b="1" dirty="0">
              <a:solidFill>
                <a:schemeClr val="accent2">
                  <a:lumMod val="75000"/>
                </a:schemeClr>
              </a:solidFill>
            </a:endParaRPr>
          </a:p>
        </p:txBody>
      </p:sp>
      <p:sp>
        <p:nvSpPr>
          <p:cNvPr id="3" name="Dreptunghi 2"/>
          <p:cNvSpPr/>
          <p:nvPr/>
        </p:nvSpPr>
        <p:spPr>
          <a:xfrm>
            <a:off x="326676" y="1340768"/>
            <a:ext cx="11368575" cy="4830297"/>
          </a:xfrm>
          <a:prstGeom prst="rect">
            <a:avLst/>
          </a:prstGeom>
        </p:spPr>
        <p:txBody>
          <a:bodyPr wrap="square">
            <a:spAutoFit/>
          </a:bodyPr>
          <a:lstStyle/>
          <a:p>
            <a:pPr marL="342797" indent="-342797" algn="just"/>
            <a:r>
              <a:rPr lang="ro-RO" sz="2199" b="1" dirty="0" smtClean="0"/>
              <a:t>2. Intrarea provizorie în vigoare a Acordului de Asociere cu Uniunea Europeană </a:t>
            </a:r>
          </a:p>
          <a:p>
            <a:pPr algn="just"/>
            <a:r>
              <a:rPr lang="ro-RO" sz="2199" dirty="0" err="1" smtClean="0"/>
              <a:t>Ținînd</a:t>
            </a:r>
            <a:r>
              <a:rPr lang="ro-RO" sz="2199" dirty="0" smtClean="0"/>
              <a:t> cont de diferenţele dintre regimul stabilit în baza ATP şi Acordul de Asociere, printre primele rezultate au constituit majorarea exporturilor de struguri de masă şi prune, a exporturilor de cereale, producătorii autohtoni beneficiind de o alternativă de comercializare a cerealelor pe piaţa europeană. Un trend ascendent al exporturilor a fost înregistrat practic la toate produsele exportate.  </a:t>
            </a:r>
          </a:p>
          <a:p>
            <a:pPr algn="just"/>
            <a:endParaRPr lang="ro-RO" sz="2199" dirty="0" smtClean="0"/>
          </a:p>
          <a:p>
            <a:pPr marL="457200" indent="-457200" algn="just">
              <a:buAutoNum type="arabicPeriod" startAt="3"/>
            </a:pPr>
            <a:r>
              <a:rPr lang="ro-RO" sz="2199" b="1" dirty="0" smtClean="0"/>
              <a:t>Conflictul din Ucraina, şi criza economică din această ţară</a:t>
            </a:r>
          </a:p>
          <a:p>
            <a:pPr algn="just"/>
            <a:r>
              <a:rPr lang="ro-RO" sz="2199" dirty="0" smtClean="0"/>
              <a:t>A afectat în special exporturile de vin şi divin ca urmare a diminuării consumului şi a capacităţii de plată a importatorilor. </a:t>
            </a:r>
          </a:p>
          <a:p>
            <a:pPr marL="457200" indent="-457200" algn="just"/>
            <a:endParaRPr lang="ro-RO" sz="2199" b="1" dirty="0" smtClean="0"/>
          </a:p>
          <a:p>
            <a:pPr marL="457200" indent="-457200" algn="just"/>
            <a:r>
              <a:rPr lang="ro-RO" sz="2199" b="1" dirty="0" smtClean="0"/>
              <a:t>4. Capacităţi tot mai scăzute a importatorilor din Federaţia Rusă de aşi onora contractele. </a:t>
            </a:r>
          </a:p>
          <a:p>
            <a:pPr algn="just"/>
            <a:r>
              <a:rPr lang="ro-RO" sz="2199" dirty="0" smtClean="0"/>
              <a:t>În acest sens, importatorii ruşi tot mai frecvent condiţionează achitarea în ruble ruseşti, o valută extrem de volatilă, şi stabilirea unor termeni de achitare de 90- 120 de zile după livrare.  </a:t>
            </a:r>
            <a:endParaRPr lang="ro-RO" sz="2199" dirty="0"/>
          </a:p>
        </p:txBody>
      </p:sp>
    </p:spTree>
    <p:extLst>
      <p:ext uri="{BB962C8B-B14F-4D97-AF65-F5344CB8AC3E}">
        <p14:creationId xmlns="" xmlns:p14="http://schemas.microsoft.com/office/powerpoint/2010/main" val="107038405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1804" y="476672"/>
            <a:ext cx="10081120" cy="1066800"/>
          </a:xfrm>
        </p:spPr>
        <p:txBody>
          <a:bodyPr/>
          <a:lstStyle/>
          <a:p>
            <a:r>
              <a:rPr lang="ro-RO" dirty="0" smtClean="0"/>
              <a:t>Evoluția comerțului exterior cu produse agroalimentare, în anii 2006-2014</a:t>
            </a:r>
            <a:endParaRPr lang="en-US" dirty="0"/>
          </a:p>
        </p:txBody>
      </p:sp>
      <p:graphicFrame>
        <p:nvGraphicFramePr>
          <p:cNvPr id="3" name="Chart 2"/>
          <p:cNvGraphicFramePr>
            <a:graphicFrameLocks/>
          </p:cNvGraphicFramePr>
          <p:nvPr>
            <p:extLst>
              <p:ext uri="{D42A27DB-BD31-4B8C-83A1-F6EECF244321}">
                <p14:modId xmlns="" xmlns:p14="http://schemas.microsoft.com/office/powerpoint/2010/main" val="448729289"/>
              </p:ext>
            </p:extLst>
          </p:nvPr>
        </p:nvGraphicFramePr>
        <p:xfrm>
          <a:off x="621804" y="1572943"/>
          <a:ext cx="10801200" cy="432048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118056169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820" y="476672"/>
            <a:ext cx="9143538" cy="1066800"/>
          </a:xfrm>
        </p:spPr>
        <p:txBody>
          <a:bodyPr>
            <a:normAutofit fontScale="90000"/>
          </a:bodyPr>
          <a:lstStyle/>
          <a:p>
            <a:r>
              <a:rPr lang="ro-RO" sz="3599" b="1" dirty="0">
                <a:solidFill>
                  <a:srgbClr val="4C672B"/>
                </a:solidFill>
              </a:rPr>
              <a:t>Comerţul exterior cu produse agroalimentare, mil. USD în </a:t>
            </a:r>
            <a:r>
              <a:rPr lang="ro-RO" sz="3599" b="1" dirty="0" smtClean="0">
                <a:solidFill>
                  <a:srgbClr val="4C672B"/>
                </a:solidFill>
              </a:rPr>
              <a:t>2012-2014</a:t>
            </a:r>
            <a:endParaRPr lang="en-GB" sz="3599" dirty="0">
              <a:solidFill>
                <a:srgbClr val="4C672B"/>
              </a:solidFill>
            </a:endParaRPr>
          </a:p>
        </p:txBody>
      </p:sp>
      <p:graphicFrame>
        <p:nvGraphicFramePr>
          <p:cNvPr id="3" name="Table 2"/>
          <p:cNvGraphicFramePr>
            <a:graphicFrameLocks noGrp="1"/>
          </p:cNvGraphicFramePr>
          <p:nvPr>
            <p:extLst>
              <p:ext uri="{D42A27DB-BD31-4B8C-83A1-F6EECF244321}">
                <p14:modId xmlns="" xmlns:p14="http://schemas.microsoft.com/office/powerpoint/2010/main" val="2349164877"/>
              </p:ext>
            </p:extLst>
          </p:nvPr>
        </p:nvGraphicFramePr>
        <p:xfrm>
          <a:off x="405780" y="1700808"/>
          <a:ext cx="11161240" cy="3660541"/>
        </p:xfrm>
        <a:graphic>
          <a:graphicData uri="http://schemas.openxmlformats.org/drawingml/2006/table">
            <a:tbl>
              <a:tblPr firstRow="1" bandRow="1">
                <a:tableStyleId>{7DF18680-E054-41AD-8BC1-D1AEF772440D}</a:tableStyleId>
              </a:tblPr>
              <a:tblGrid>
                <a:gridCol w="2232248"/>
                <a:gridCol w="2232248"/>
                <a:gridCol w="2232248"/>
                <a:gridCol w="2088232"/>
                <a:gridCol w="2376264"/>
              </a:tblGrid>
              <a:tr h="112629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800" b="1" i="0" u="none" strike="noStrike" cap="none" normalizeH="0" baseline="0" dirty="0" smtClean="0">
                        <a:ln>
                          <a:noFill/>
                        </a:ln>
                        <a:solidFill>
                          <a:schemeClr val="bg1">
                            <a:lumMod val="50000"/>
                          </a:schemeClr>
                        </a:solidFill>
                        <a:effectLst/>
                        <a:latin typeface="+mj-lt"/>
                      </a:endParaRPr>
                    </a:p>
                  </a:txBody>
                  <a:tcPr marL="91416" marR="91416" marT="45708" marB="4570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u="none" strike="noStrike" cap="none" normalizeH="0" baseline="0" dirty="0" smtClean="0">
                          <a:ln>
                            <a:noFill/>
                          </a:ln>
                          <a:effectLst/>
                        </a:rPr>
                        <a:t> 2012</a:t>
                      </a:r>
                      <a:endParaRPr kumimoji="0" lang="ru-RU" sz="2800" b="1" i="0" u="none" strike="noStrike" cap="none" normalizeH="0" baseline="0" dirty="0" smtClean="0">
                        <a:ln>
                          <a:noFill/>
                        </a:ln>
                        <a:solidFill>
                          <a:schemeClr val="tx1">
                            <a:lumMod val="75000"/>
                            <a:lumOff val="25000"/>
                          </a:schemeClr>
                        </a:solidFill>
                        <a:effectLst/>
                        <a:latin typeface="+mj-lt"/>
                      </a:endParaRPr>
                    </a:p>
                  </a:txBody>
                  <a:tcPr marL="91416" marR="91416" marT="45708" marB="4570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u="none" strike="noStrike" cap="none" normalizeH="0" baseline="0" dirty="0" smtClean="0">
                          <a:ln>
                            <a:noFill/>
                          </a:ln>
                          <a:effectLst/>
                        </a:rPr>
                        <a:t>  2013</a:t>
                      </a:r>
                      <a:endParaRPr kumimoji="0" lang="ru-RU" sz="2800" b="1" i="0" u="none" strike="noStrike" cap="none" normalizeH="0" baseline="0" dirty="0" smtClean="0">
                        <a:ln>
                          <a:noFill/>
                        </a:ln>
                        <a:solidFill>
                          <a:schemeClr val="tx1">
                            <a:lumMod val="75000"/>
                            <a:lumOff val="25000"/>
                          </a:schemeClr>
                        </a:solidFill>
                        <a:effectLst/>
                        <a:latin typeface="+mj-lt"/>
                      </a:endParaRPr>
                    </a:p>
                  </a:txBody>
                  <a:tcPr marL="91416" marR="91416" marT="45708" marB="45708" anchor="ctr" horzOverflow="overflow"/>
                </a:tc>
                <a:tc>
                  <a:txBody>
                    <a:bodyPr/>
                    <a:lstStyle/>
                    <a:p>
                      <a:pPr algn="ctr"/>
                      <a:r>
                        <a:rPr kumimoji="0" lang="en-US" sz="2800" u="none" strike="noStrike" cap="none" normalizeH="0" baseline="0" dirty="0" smtClean="0">
                          <a:ln>
                            <a:noFill/>
                          </a:ln>
                          <a:effectLst/>
                        </a:rPr>
                        <a:t> 201</a:t>
                      </a:r>
                      <a:r>
                        <a:rPr kumimoji="0" lang="ro-RO" sz="2800" u="none" strike="noStrike" cap="none" normalizeH="0" baseline="0" dirty="0" smtClean="0">
                          <a:ln>
                            <a:noFill/>
                          </a:ln>
                          <a:effectLst/>
                        </a:rPr>
                        <a:t>4</a:t>
                      </a:r>
                      <a:endParaRPr lang="en-US" sz="2800" dirty="0"/>
                    </a:p>
                  </a:txBody>
                  <a:tcPr marL="91416" marR="91416" marT="45708" marB="4570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2800" u="none" strike="noStrike" cap="none" normalizeH="0" baseline="0" noProof="0" dirty="0" smtClean="0">
                          <a:ln>
                            <a:noFill/>
                          </a:ln>
                          <a:effectLst/>
                        </a:rPr>
                        <a:t>Dinamica 2014/2013</a:t>
                      </a:r>
                      <a:r>
                        <a:rPr kumimoji="0" lang="en-US" sz="2800" u="none" strike="noStrike" cap="none" normalizeH="0" baseline="0" dirty="0" smtClean="0">
                          <a:ln>
                            <a:noFill/>
                          </a:ln>
                          <a:effectLst/>
                        </a:rPr>
                        <a:t>, %</a:t>
                      </a:r>
                      <a:endParaRPr kumimoji="0" lang="ru-RU" sz="2800" b="1" i="0" u="none" strike="noStrike" cap="none" normalizeH="0" baseline="0" dirty="0" smtClean="0">
                        <a:ln>
                          <a:noFill/>
                        </a:ln>
                        <a:solidFill>
                          <a:schemeClr val="tx1">
                            <a:lumMod val="75000"/>
                            <a:lumOff val="25000"/>
                          </a:schemeClr>
                        </a:solidFill>
                        <a:effectLst/>
                        <a:latin typeface="+mj-lt"/>
                      </a:endParaRPr>
                    </a:p>
                  </a:txBody>
                  <a:tcPr marL="91416" marR="91416" marT="45708" marB="45708" anchor="ctr" horzOverflow="overflow"/>
                </a:tc>
              </a:tr>
              <a:tr h="63356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smtClean="0">
                          <a:ln>
                            <a:noFill/>
                          </a:ln>
                          <a:solidFill>
                            <a:schemeClr val="accent2">
                              <a:lumMod val="75000"/>
                            </a:schemeClr>
                          </a:solidFill>
                          <a:effectLst/>
                        </a:rPr>
                        <a:t>Total</a:t>
                      </a:r>
                      <a:endParaRPr kumimoji="0" lang="ru-RU" sz="2400" b="1" i="0" u="none" strike="noStrike" cap="none" normalizeH="0" baseline="0" dirty="0" smtClean="0">
                        <a:ln>
                          <a:noFill/>
                        </a:ln>
                        <a:solidFill>
                          <a:schemeClr val="accent2">
                            <a:lumMod val="75000"/>
                          </a:schemeClr>
                        </a:solidFill>
                        <a:effectLst/>
                        <a:latin typeface="+mj-lt"/>
                      </a:endParaRPr>
                    </a:p>
                  </a:txBody>
                  <a:tcPr marL="91416" marR="91416" marT="45708" marB="45708" anchor="ctr" horzOverflow="overflow"/>
                </a:tc>
                <a:tc>
                  <a:txBody>
                    <a:bodyPr/>
                    <a:lstStyle/>
                    <a:p>
                      <a:pPr algn="ctr" fontAlgn="b"/>
                      <a:r>
                        <a:rPr kumimoji="0" lang="en-US" sz="2400" u="none" strike="noStrike" kern="1200" cap="none" normalizeH="0" baseline="0" dirty="0">
                          <a:ln>
                            <a:noFill/>
                          </a:ln>
                          <a:solidFill>
                            <a:schemeClr val="accent2">
                              <a:lumMod val="75000"/>
                            </a:schemeClr>
                          </a:solidFill>
                          <a:effectLst/>
                        </a:rPr>
                        <a:t>1621,9</a:t>
                      </a:r>
                      <a:endParaRPr kumimoji="0" lang="en-US" sz="2400" b="1" u="none" strike="noStrike" kern="1200" cap="none" normalizeH="0" baseline="0" dirty="0">
                        <a:ln>
                          <a:noFill/>
                        </a:ln>
                        <a:solidFill>
                          <a:schemeClr val="accent2">
                            <a:lumMod val="75000"/>
                          </a:schemeClr>
                        </a:solidFill>
                        <a:effectLst/>
                        <a:latin typeface="+mj-lt"/>
                        <a:ea typeface="+mn-ea"/>
                        <a:cs typeface="+mn-cs"/>
                      </a:endParaRPr>
                    </a:p>
                  </a:txBody>
                  <a:tcPr marL="9525" marR="9525" marT="9525" marB="0" anchor="ctr"/>
                </a:tc>
                <a:tc>
                  <a:txBody>
                    <a:bodyPr/>
                    <a:lstStyle/>
                    <a:p>
                      <a:pPr algn="ctr" fontAlgn="b"/>
                      <a:r>
                        <a:rPr kumimoji="0" lang="en-US" sz="2400" u="none" strike="noStrike" kern="1200" cap="none" normalizeH="0" baseline="0" dirty="0">
                          <a:ln>
                            <a:noFill/>
                          </a:ln>
                          <a:solidFill>
                            <a:schemeClr val="accent2">
                              <a:lumMod val="75000"/>
                            </a:schemeClr>
                          </a:solidFill>
                          <a:effectLst/>
                        </a:rPr>
                        <a:t>1799,3</a:t>
                      </a:r>
                      <a:endParaRPr kumimoji="0" lang="en-US" sz="2400" b="1" u="none" strike="noStrike" kern="1200" cap="none" normalizeH="0" baseline="0" dirty="0">
                        <a:ln>
                          <a:noFill/>
                        </a:ln>
                        <a:solidFill>
                          <a:schemeClr val="accent2">
                            <a:lumMod val="75000"/>
                          </a:schemeClr>
                        </a:solidFill>
                        <a:effectLst/>
                        <a:latin typeface="+mj-lt"/>
                        <a:ea typeface="+mn-ea"/>
                        <a:cs typeface="+mn-cs"/>
                      </a:endParaRPr>
                    </a:p>
                  </a:txBody>
                  <a:tcPr marL="9525" marR="9525" marT="9525" marB="0" anchor="ctr"/>
                </a:tc>
                <a:tc>
                  <a:txBody>
                    <a:bodyPr/>
                    <a:lstStyle/>
                    <a:p>
                      <a:pPr algn="ctr" fontAlgn="b"/>
                      <a:r>
                        <a:rPr kumimoji="0" lang="en-US" sz="2400" u="none" strike="noStrike" kern="1200" cap="none" normalizeH="0" baseline="0">
                          <a:ln>
                            <a:noFill/>
                          </a:ln>
                          <a:solidFill>
                            <a:schemeClr val="accent2">
                              <a:lumMod val="75000"/>
                            </a:schemeClr>
                          </a:solidFill>
                          <a:effectLst/>
                        </a:rPr>
                        <a:t>1784,7</a:t>
                      </a:r>
                      <a:endParaRPr kumimoji="0" lang="en-US" sz="2400" b="1" u="none" strike="noStrike" kern="1200" cap="none" normalizeH="0" baseline="0">
                        <a:ln>
                          <a:noFill/>
                        </a:ln>
                        <a:solidFill>
                          <a:schemeClr val="accent2">
                            <a:lumMod val="75000"/>
                          </a:schemeClr>
                        </a:solidFill>
                        <a:effectLst/>
                        <a:latin typeface="+mj-lt"/>
                        <a:ea typeface="+mn-ea"/>
                        <a:cs typeface="+mn-cs"/>
                      </a:endParaRPr>
                    </a:p>
                  </a:txBody>
                  <a:tcPr marL="9525" marR="9525" marT="9525" marB="0" anchor="ctr"/>
                </a:tc>
                <a:tc>
                  <a:txBody>
                    <a:bodyPr/>
                    <a:lstStyle/>
                    <a:p>
                      <a:pPr algn="ctr" fontAlgn="b"/>
                      <a:r>
                        <a:rPr kumimoji="0" lang="en-US" sz="2400" u="none" strike="noStrike" kern="1200" cap="none" normalizeH="0" baseline="0" dirty="0">
                          <a:ln>
                            <a:noFill/>
                          </a:ln>
                          <a:solidFill>
                            <a:schemeClr val="accent2">
                              <a:lumMod val="75000"/>
                            </a:schemeClr>
                          </a:solidFill>
                          <a:effectLst/>
                        </a:rPr>
                        <a:t>-0,8</a:t>
                      </a:r>
                      <a:endParaRPr kumimoji="0" lang="en-US" sz="2400" b="1" u="none" strike="noStrike" kern="1200" cap="none" normalizeH="0" baseline="0" dirty="0">
                        <a:ln>
                          <a:noFill/>
                        </a:ln>
                        <a:solidFill>
                          <a:schemeClr val="accent2">
                            <a:lumMod val="75000"/>
                          </a:schemeClr>
                        </a:solidFill>
                        <a:effectLst/>
                        <a:latin typeface="+mj-lt"/>
                        <a:ea typeface="+mn-ea"/>
                        <a:cs typeface="+mn-cs"/>
                      </a:endParaRPr>
                    </a:p>
                  </a:txBody>
                  <a:tcPr marL="9525" marR="9525" marT="9525" marB="0" anchor="ctr"/>
                </a:tc>
              </a:tr>
              <a:tr h="63356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smtClean="0">
                          <a:ln>
                            <a:noFill/>
                          </a:ln>
                          <a:effectLst/>
                        </a:rPr>
                        <a:t>Export</a:t>
                      </a:r>
                      <a:endParaRPr kumimoji="0" lang="ru-RU" sz="2400" b="1" i="0" u="none" strike="noStrike" cap="none" normalizeH="0" baseline="0" dirty="0" smtClean="0">
                        <a:ln>
                          <a:noFill/>
                        </a:ln>
                        <a:solidFill>
                          <a:schemeClr val="tx1"/>
                        </a:solidFill>
                        <a:effectLst/>
                        <a:latin typeface="+mj-lt"/>
                      </a:endParaRPr>
                    </a:p>
                  </a:txBody>
                  <a:tcPr marL="91416" marR="91416" marT="45708" marB="45708" anchor="ctr" horzOverflow="overflow"/>
                </a:tc>
                <a:tc>
                  <a:txBody>
                    <a:bodyPr/>
                    <a:lstStyle/>
                    <a:p>
                      <a:pPr algn="ctr" fontAlgn="b"/>
                      <a:r>
                        <a:rPr kumimoji="0" lang="en-US" sz="2400" u="none" strike="noStrike" kern="1200" cap="none" normalizeH="0" baseline="0" dirty="0">
                          <a:ln>
                            <a:noFill/>
                          </a:ln>
                          <a:effectLst/>
                        </a:rPr>
                        <a:t>878,6</a:t>
                      </a:r>
                      <a:endParaRPr kumimoji="0" lang="en-US" sz="2400" b="1" u="none" strike="noStrike" kern="1200" cap="none" normalizeH="0" baseline="0" dirty="0">
                        <a:ln>
                          <a:noFill/>
                        </a:ln>
                        <a:solidFill>
                          <a:schemeClr val="dk1"/>
                        </a:solidFill>
                        <a:effectLst/>
                        <a:latin typeface="+mj-lt"/>
                        <a:ea typeface="+mn-ea"/>
                        <a:cs typeface="+mn-cs"/>
                      </a:endParaRPr>
                    </a:p>
                  </a:txBody>
                  <a:tcPr marL="9525" marR="9525" marT="9525" marB="0" anchor="ctr"/>
                </a:tc>
                <a:tc>
                  <a:txBody>
                    <a:bodyPr/>
                    <a:lstStyle/>
                    <a:p>
                      <a:pPr algn="ctr" fontAlgn="b"/>
                      <a:r>
                        <a:rPr kumimoji="0" lang="en-US" sz="2400" u="none" strike="noStrike" kern="1200" cap="none" normalizeH="0" baseline="0" dirty="0">
                          <a:ln>
                            <a:noFill/>
                          </a:ln>
                          <a:effectLst/>
                        </a:rPr>
                        <a:t>1015,5</a:t>
                      </a:r>
                      <a:endParaRPr kumimoji="0" lang="en-US" sz="2400" b="1" u="none" strike="noStrike" kern="1200" cap="none" normalizeH="0" baseline="0" dirty="0">
                        <a:ln>
                          <a:noFill/>
                        </a:ln>
                        <a:solidFill>
                          <a:schemeClr val="dk1"/>
                        </a:solidFill>
                        <a:effectLst/>
                        <a:latin typeface="+mj-lt"/>
                        <a:ea typeface="+mn-ea"/>
                        <a:cs typeface="+mn-cs"/>
                      </a:endParaRPr>
                    </a:p>
                  </a:txBody>
                  <a:tcPr marL="9525" marR="9525" marT="9525" marB="0" anchor="ctr"/>
                </a:tc>
                <a:tc>
                  <a:txBody>
                    <a:bodyPr/>
                    <a:lstStyle/>
                    <a:p>
                      <a:pPr algn="ctr" fontAlgn="b"/>
                      <a:r>
                        <a:rPr kumimoji="0" lang="en-US" sz="2400" u="none" strike="noStrike" kern="1200" cap="none" normalizeH="0" baseline="0" dirty="0">
                          <a:ln>
                            <a:noFill/>
                          </a:ln>
                          <a:effectLst/>
                        </a:rPr>
                        <a:t>1065,4</a:t>
                      </a:r>
                      <a:endParaRPr kumimoji="0" lang="en-US" sz="2400" b="1" u="none" strike="noStrike" kern="1200" cap="none" normalizeH="0" baseline="0" dirty="0">
                        <a:ln>
                          <a:noFill/>
                        </a:ln>
                        <a:solidFill>
                          <a:schemeClr val="dk1"/>
                        </a:solidFill>
                        <a:effectLst/>
                        <a:latin typeface="+mj-lt"/>
                        <a:ea typeface="+mn-ea"/>
                        <a:cs typeface="+mn-cs"/>
                      </a:endParaRPr>
                    </a:p>
                  </a:txBody>
                  <a:tcPr marL="9525" marR="9525" marT="9525" marB="0" anchor="ctr"/>
                </a:tc>
                <a:tc>
                  <a:txBody>
                    <a:bodyPr/>
                    <a:lstStyle/>
                    <a:p>
                      <a:pPr algn="ctr" fontAlgn="b"/>
                      <a:r>
                        <a:rPr kumimoji="0" lang="en-US" sz="2400" u="none" strike="noStrike" kern="1200" cap="none" normalizeH="0" baseline="0">
                          <a:ln>
                            <a:noFill/>
                          </a:ln>
                          <a:effectLst/>
                        </a:rPr>
                        <a:t>4,9</a:t>
                      </a:r>
                      <a:endParaRPr kumimoji="0" lang="en-US" sz="2400" b="1" u="none" strike="noStrike" kern="1200" cap="none" normalizeH="0" baseline="0">
                        <a:ln>
                          <a:noFill/>
                        </a:ln>
                        <a:solidFill>
                          <a:schemeClr val="dk1"/>
                        </a:solidFill>
                        <a:effectLst/>
                        <a:latin typeface="+mj-lt"/>
                        <a:ea typeface="+mn-ea"/>
                        <a:cs typeface="+mn-cs"/>
                      </a:endParaRPr>
                    </a:p>
                  </a:txBody>
                  <a:tcPr marL="9525" marR="9525" marT="9525" marB="0" anchor="ctr"/>
                </a:tc>
              </a:tr>
              <a:tr h="63356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smtClean="0">
                          <a:ln>
                            <a:noFill/>
                          </a:ln>
                          <a:effectLst/>
                        </a:rPr>
                        <a:t>Import</a:t>
                      </a:r>
                      <a:endParaRPr kumimoji="0" lang="ru-RU" sz="2400" b="1" i="0" u="none" strike="noStrike" cap="none" normalizeH="0" baseline="0" dirty="0" smtClean="0">
                        <a:ln>
                          <a:noFill/>
                        </a:ln>
                        <a:solidFill>
                          <a:schemeClr val="tx1"/>
                        </a:solidFill>
                        <a:effectLst/>
                        <a:latin typeface="+mj-lt"/>
                      </a:endParaRPr>
                    </a:p>
                  </a:txBody>
                  <a:tcPr marL="91416" marR="91416" marT="45708" marB="45708" anchor="ctr" horzOverflow="overflow"/>
                </a:tc>
                <a:tc>
                  <a:txBody>
                    <a:bodyPr/>
                    <a:lstStyle/>
                    <a:p>
                      <a:pPr algn="ctr" fontAlgn="b"/>
                      <a:r>
                        <a:rPr kumimoji="0" lang="en-US" sz="2400" u="none" strike="noStrike" kern="1200" cap="none" normalizeH="0" baseline="0" dirty="0">
                          <a:ln>
                            <a:noFill/>
                          </a:ln>
                          <a:effectLst/>
                        </a:rPr>
                        <a:t>743,3</a:t>
                      </a:r>
                      <a:endParaRPr kumimoji="0" lang="en-US" sz="2400" b="1" u="none" strike="noStrike" kern="1200" cap="none" normalizeH="0" baseline="0" dirty="0">
                        <a:ln>
                          <a:noFill/>
                        </a:ln>
                        <a:solidFill>
                          <a:schemeClr val="dk1"/>
                        </a:solidFill>
                        <a:effectLst/>
                        <a:latin typeface="+mj-lt"/>
                        <a:ea typeface="+mn-ea"/>
                        <a:cs typeface="+mn-cs"/>
                      </a:endParaRPr>
                    </a:p>
                  </a:txBody>
                  <a:tcPr marL="9525" marR="9525" marT="9525" marB="0" anchor="ctr"/>
                </a:tc>
                <a:tc>
                  <a:txBody>
                    <a:bodyPr/>
                    <a:lstStyle/>
                    <a:p>
                      <a:pPr algn="ctr" fontAlgn="b"/>
                      <a:r>
                        <a:rPr kumimoji="0" lang="en-US" sz="2400" u="none" strike="noStrike" kern="1200" cap="none" normalizeH="0" baseline="0">
                          <a:ln>
                            <a:noFill/>
                          </a:ln>
                          <a:effectLst/>
                        </a:rPr>
                        <a:t>783,8</a:t>
                      </a:r>
                      <a:endParaRPr kumimoji="0" lang="en-US" sz="2400" b="1" u="none" strike="noStrike" kern="1200" cap="none" normalizeH="0" baseline="0">
                        <a:ln>
                          <a:noFill/>
                        </a:ln>
                        <a:solidFill>
                          <a:schemeClr val="dk1"/>
                        </a:solidFill>
                        <a:effectLst/>
                        <a:latin typeface="+mj-lt"/>
                        <a:ea typeface="+mn-ea"/>
                        <a:cs typeface="+mn-cs"/>
                      </a:endParaRPr>
                    </a:p>
                  </a:txBody>
                  <a:tcPr marL="9525" marR="9525" marT="9525" marB="0" anchor="ctr"/>
                </a:tc>
                <a:tc>
                  <a:txBody>
                    <a:bodyPr/>
                    <a:lstStyle/>
                    <a:p>
                      <a:pPr algn="ctr" fontAlgn="b"/>
                      <a:r>
                        <a:rPr kumimoji="0" lang="en-US" sz="2400" u="none" strike="noStrike" kern="1200" cap="none" normalizeH="0" baseline="0" dirty="0">
                          <a:ln>
                            <a:noFill/>
                          </a:ln>
                          <a:effectLst/>
                        </a:rPr>
                        <a:t>719,3</a:t>
                      </a:r>
                      <a:endParaRPr kumimoji="0" lang="en-US" sz="2400" b="1" u="none" strike="noStrike" kern="1200" cap="none" normalizeH="0" baseline="0" dirty="0">
                        <a:ln>
                          <a:noFill/>
                        </a:ln>
                        <a:solidFill>
                          <a:schemeClr val="dk1"/>
                        </a:solidFill>
                        <a:effectLst/>
                        <a:latin typeface="+mj-lt"/>
                        <a:ea typeface="+mn-ea"/>
                        <a:cs typeface="+mn-cs"/>
                      </a:endParaRPr>
                    </a:p>
                  </a:txBody>
                  <a:tcPr marL="9525" marR="9525" marT="9525" marB="0" anchor="ctr"/>
                </a:tc>
                <a:tc>
                  <a:txBody>
                    <a:bodyPr/>
                    <a:lstStyle/>
                    <a:p>
                      <a:pPr algn="ctr" fontAlgn="b"/>
                      <a:r>
                        <a:rPr kumimoji="0" lang="en-US" sz="2400" u="none" strike="noStrike" kern="1200" cap="none" normalizeH="0" baseline="0" dirty="0">
                          <a:ln>
                            <a:noFill/>
                          </a:ln>
                          <a:effectLst/>
                        </a:rPr>
                        <a:t>-8,2</a:t>
                      </a:r>
                      <a:endParaRPr kumimoji="0" lang="en-US" sz="2400" b="1" u="none" strike="noStrike" kern="1200" cap="none" normalizeH="0" baseline="0" dirty="0">
                        <a:ln>
                          <a:noFill/>
                        </a:ln>
                        <a:solidFill>
                          <a:schemeClr val="dk1"/>
                        </a:solidFill>
                        <a:effectLst/>
                        <a:latin typeface="+mj-lt"/>
                        <a:ea typeface="+mn-ea"/>
                        <a:cs typeface="+mn-cs"/>
                      </a:endParaRPr>
                    </a:p>
                  </a:txBody>
                  <a:tcPr marL="9525" marR="9525" marT="9525" marB="0" anchor="ctr"/>
                </a:tc>
              </a:tr>
              <a:tr h="63356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smtClean="0">
                          <a:ln>
                            <a:noFill/>
                          </a:ln>
                          <a:effectLst/>
                        </a:rPr>
                        <a:t>Sold </a:t>
                      </a:r>
                      <a:endParaRPr kumimoji="0" lang="ru-RU" sz="2400" b="1" i="0" u="none" strike="noStrike" cap="none" normalizeH="0" baseline="0" dirty="0" smtClean="0">
                        <a:ln>
                          <a:noFill/>
                        </a:ln>
                        <a:solidFill>
                          <a:schemeClr val="tx1"/>
                        </a:solidFill>
                        <a:effectLst/>
                        <a:latin typeface="+mj-lt"/>
                      </a:endParaRPr>
                    </a:p>
                  </a:txBody>
                  <a:tcPr marL="91416" marR="91416" marT="45708" marB="45708" anchor="ctr" horzOverflow="overflow"/>
                </a:tc>
                <a:tc>
                  <a:txBody>
                    <a:bodyPr/>
                    <a:lstStyle/>
                    <a:p>
                      <a:pPr algn="ctr" fontAlgn="b"/>
                      <a:r>
                        <a:rPr kumimoji="0" lang="en-US" sz="2400" u="none" strike="noStrike" kern="1200" cap="none" normalizeH="0" baseline="0">
                          <a:ln>
                            <a:noFill/>
                          </a:ln>
                          <a:effectLst/>
                        </a:rPr>
                        <a:t>135,3</a:t>
                      </a:r>
                      <a:endParaRPr kumimoji="0" lang="en-US" sz="2400" b="1" u="none" strike="noStrike" kern="1200" cap="none" normalizeH="0" baseline="0">
                        <a:ln>
                          <a:noFill/>
                        </a:ln>
                        <a:solidFill>
                          <a:schemeClr val="dk1"/>
                        </a:solidFill>
                        <a:effectLst/>
                        <a:latin typeface="+mj-lt"/>
                        <a:ea typeface="+mn-ea"/>
                        <a:cs typeface="+mn-cs"/>
                      </a:endParaRPr>
                    </a:p>
                  </a:txBody>
                  <a:tcPr marL="9525" marR="9525" marT="9525" marB="0" anchor="ctr"/>
                </a:tc>
                <a:tc>
                  <a:txBody>
                    <a:bodyPr/>
                    <a:lstStyle/>
                    <a:p>
                      <a:pPr algn="ctr" fontAlgn="b"/>
                      <a:r>
                        <a:rPr kumimoji="0" lang="en-US" sz="2400" u="none" strike="noStrike" kern="1200" cap="none" normalizeH="0" baseline="0">
                          <a:ln>
                            <a:noFill/>
                          </a:ln>
                          <a:effectLst/>
                        </a:rPr>
                        <a:t>231,7</a:t>
                      </a:r>
                      <a:endParaRPr kumimoji="0" lang="en-US" sz="2400" b="1" u="none" strike="noStrike" kern="1200" cap="none" normalizeH="0" baseline="0">
                        <a:ln>
                          <a:noFill/>
                        </a:ln>
                        <a:solidFill>
                          <a:schemeClr val="dk1"/>
                        </a:solidFill>
                        <a:effectLst/>
                        <a:latin typeface="+mj-lt"/>
                        <a:ea typeface="+mn-ea"/>
                        <a:cs typeface="+mn-cs"/>
                      </a:endParaRPr>
                    </a:p>
                  </a:txBody>
                  <a:tcPr marL="9525" marR="9525" marT="9525" marB="0" anchor="ctr"/>
                </a:tc>
                <a:tc>
                  <a:txBody>
                    <a:bodyPr/>
                    <a:lstStyle/>
                    <a:p>
                      <a:pPr algn="ctr" fontAlgn="b"/>
                      <a:r>
                        <a:rPr kumimoji="0" lang="en-US" sz="2400" u="none" strike="noStrike" kern="1200" cap="none" normalizeH="0" baseline="0">
                          <a:ln>
                            <a:noFill/>
                          </a:ln>
                          <a:effectLst/>
                        </a:rPr>
                        <a:t>346,1</a:t>
                      </a:r>
                      <a:endParaRPr kumimoji="0" lang="en-US" sz="2400" b="1" u="none" strike="noStrike" kern="1200" cap="none" normalizeH="0" baseline="0">
                        <a:ln>
                          <a:noFill/>
                        </a:ln>
                        <a:solidFill>
                          <a:schemeClr val="dk1"/>
                        </a:solidFill>
                        <a:effectLst/>
                        <a:latin typeface="+mj-lt"/>
                        <a:ea typeface="+mn-ea"/>
                        <a:cs typeface="+mn-cs"/>
                      </a:endParaRPr>
                    </a:p>
                  </a:txBody>
                  <a:tcPr marL="9525" marR="9525" marT="9525" marB="0" anchor="ctr"/>
                </a:tc>
                <a:tc>
                  <a:txBody>
                    <a:bodyPr/>
                    <a:lstStyle/>
                    <a:p>
                      <a:pPr algn="ctr" fontAlgn="b"/>
                      <a:r>
                        <a:rPr kumimoji="0" lang="en-US" sz="2400" u="none" strike="noStrike" kern="1200" cap="none" normalizeH="0" baseline="0" dirty="0">
                          <a:ln>
                            <a:noFill/>
                          </a:ln>
                          <a:effectLst/>
                        </a:rPr>
                        <a:t>49,4</a:t>
                      </a:r>
                      <a:endParaRPr kumimoji="0" lang="en-US" sz="2400" b="1" u="none" strike="noStrike" kern="1200" cap="none" normalizeH="0" baseline="0" dirty="0">
                        <a:ln>
                          <a:noFill/>
                        </a:ln>
                        <a:solidFill>
                          <a:schemeClr val="dk1"/>
                        </a:solidFill>
                        <a:effectLst/>
                        <a:latin typeface="+mj-lt"/>
                        <a:ea typeface="+mn-ea"/>
                        <a:cs typeface="+mn-cs"/>
                      </a:endParaRPr>
                    </a:p>
                  </a:txBody>
                  <a:tcPr marL="9525" marR="9525" marT="9525" marB="0" anchor="ctr"/>
                </a:tc>
              </a:tr>
            </a:tbl>
          </a:graphicData>
        </a:graphic>
      </p:graphicFrame>
    </p:spTree>
    <p:extLst>
      <p:ext uri="{BB962C8B-B14F-4D97-AF65-F5344CB8AC3E}">
        <p14:creationId xmlns="" xmlns:p14="http://schemas.microsoft.com/office/powerpoint/2010/main" val="179578394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621804" y="548680"/>
            <a:ext cx="10360501" cy="482091"/>
          </a:xfrm>
        </p:spPr>
        <p:txBody>
          <a:bodyPr>
            <a:noAutofit/>
          </a:bodyPr>
          <a:lstStyle/>
          <a:p>
            <a:pPr algn="ctr"/>
            <a:r>
              <a:rPr lang="ro-RO" sz="3999" b="1" dirty="0">
                <a:solidFill>
                  <a:schemeClr val="accent2">
                    <a:lumMod val="75000"/>
                  </a:schemeClr>
                </a:solidFill>
              </a:rPr>
              <a:t>Sumar (I)</a:t>
            </a:r>
          </a:p>
        </p:txBody>
      </p:sp>
      <p:sp>
        <p:nvSpPr>
          <p:cNvPr id="3" name="Dreptunghi 2"/>
          <p:cNvSpPr/>
          <p:nvPr/>
        </p:nvSpPr>
        <p:spPr>
          <a:xfrm>
            <a:off x="326676" y="1340768"/>
            <a:ext cx="11368575" cy="5168723"/>
          </a:xfrm>
          <a:prstGeom prst="rect">
            <a:avLst/>
          </a:prstGeom>
        </p:spPr>
        <p:txBody>
          <a:bodyPr wrap="square">
            <a:spAutoFit/>
          </a:bodyPr>
          <a:lstStyle/>
          <a:p>
            <a:pPr marL="342797" indent="-342797" algn="just">
              <a:buFont typeface="Wingdings" pitchFamily="2" charset="2"/>
              <a:buChar char="v"/>
            </a:pPr>
            <a:r>
              <a:rPr lang="ro-RO" sz="2199" dirty="0">
                <a:solidFill>
                  <a:srgbClr val="00B0F0"/>
                </a:solidFill>
              </a:rPr>
              <a:t>Exportul</a:t>
            </a:r>
            <a:r>
              <a:rPr lang="ro-RO" sz="2199" dirty="0"/>
              <a:t> de produse agroalimentare </a:t>
            </a:r>
            <a:r>
              <a:rPr lang="ro-RO" sz="2199" dirty="0" smtClean="0"/>
              <a:t>în </a:t>
            </a:r>
            <a:r>
              <a:rPr lang="en-US" sz="2199" dirty="0" err="1" smtClean="0"/>
              <a:t>anul</a:t>
            </a:r>
            <a:r>
              <a:rPr lang="en-US" sz="2199" dirty="0" smtClean="0"/>
              <a:t> </a:t>
            </a:r>
            <a:r>
              <a:rPr lang="ro-RO" sz="2199" dirty="0" smtClean="0"/>
              <a:t>2014</a:t>
            </a:r>
            <a:r>
              <a:rPr lang="ro-RO" sz="2199" dirty="0"/>
              <a:t>, are o valoare </a:t>
            </a:r>
            <a:r>
              <a:rPr lang="ro-RO" sz="2199" dirty="0" smtClean="0"/>
              <a:t>de 1,06 miliarde </a:t>
            </a:r>
            <a:r>
              <a:rPr lang="ro-RO" sz="2199" dirty="0"/>
              <a:t>USD, </a:t>
            </a:r>
            <a:r>
              <a:rPr lang="ro-RO" sz="2199" dirty="0" err="1"/>
              <a:t>avînd</a:t>
            </a:r>
            <a:r>
              <a:rPr lang="ro-RO" sz="2199" dirty="0"/>
              <a:t> o creștere de </a:t>
            </a:r>
            <a:r>
              <a:rPr lang="ro-RO" sz="2199" dirty="0" smtClean="0"/>
              <a:t>50 </a:t>
            </a:r>
            <a:r>
              <a:rPr lang="ro-RO" sz="2199" dirty="0"/>
              <a:t>mil. USD sau </a:t>
            </a:r>
            <a:r>
              <a:rPr lang="ro-RO" sz="2199" dirty="0" smtClean="0"/>
              <a:t>4,9</a:t>
            </a:r>
            <a:r>
              <a:rPr lang="ro-RO" sz="2199" dirty="0"/>
              <a:t>%. </a:t>
            </a:r>
            <a:r>
              <a:rPr lang="ro-RO" sz="2199" dirty="0" smtClean="0"/>
              <a:t>Au marcat creșteri substanțiale </a:t>
            </a:r>
            <a:r>
              <a:rPr lang="ro-RO" sz="2199" dirty="0"/>
              <a:t>următoarele produse: Cereale, Ulei de floarea-soarelui, Zahăr, Carne, Miere naturală</a:t>
            </a:r>
            <a:r>
              <a:rPr lang="ro-RO" sz="2199" dirty="0" smtClean="0"/>
              <a:t>.</a:t>
            </a:r>
            <a:endParaRPr lang="ro-RO" sz="2199" dirty="0"/>
          </a:p>
          <a:p>
            <a:pPr marL="342797" indent="-342797" algn="just">
              <a:buFont typeface="Wingdings" pitchFamily="2" charset="2"/>
              <a:buChar char="v"/>
            </a:pPr>
            <a:r>
              <a:rPr lang="ro-RO" sz="2199" dirty="0">
                <a:solidFill>
                  <a:srgbClr val="00B0F0"/>
                </a:solidFill>
              </a:rPr>
              <a:t>Importurile</a:t>
            </a:r>
            <a:r>
              <a:rPr lang="ro-RO" sz="2199" dirty="0"/>
              <a:t> au înregistrat valoarea de </a:t>
            </a:r>
            <a:r>
              <a:rPr lang="ro-RO" sz="2199" dirty="0" smtClean="0"/>
              <a:t>719,3 </a:t>
            </a:r>
            <a:r>
              <a:rPr lang="ro-RO" sz="2199" dirty="0"/>
              <a:t>mil USD și înregistrează o scădere de </a:t>
            </a:r>
            <a:r>
              <a:rPr lang="ro-RO" sz="2199" dirty="0" smtClean="0"/>
              <a:t>8,2% </a:t>
            </a:r>
            <a:r>
              <a:rPr lang="ro-RO" sz="2199" dirty="0"/>
              <a:t>(sau </a:t>
            </a:r>
            <a:r>
              <a:rPr lang="ro-RO" sz="2199" dirty="0" smtClean="0"/>
              <a:t>64.5 </a:t>
            </a:r>
            <a:r>
              <a:rPr lang="ro-RO" sz="2199" dirty="0"/>
              <a:t>mil. USD). </a:t>
            </a:r>
            <a:r>
              <a:rPr lang="ro-RO" sz="2199" dirty="0" smtClean="0"/>
              <a:t>Reducerea valorii în import au fost determinată de scăderile la importul mai multor categorii de produse, cele mai principale fiind: Zahăr și produse zaharoase, Băuturi alcoolice, Țigări, Făină de </a:t>
            </a:r>
            <a:r>
              <a:rPr lang="ro-RO" sz="2199" dirty="0" err="1" smtClean="0"/>
              <a:t>grîu</a:t>
            </a:r>
            <a:r>
              <a:rPr lang="ro-RO" sz="2199" dirty="0" smtClean="0"/>
              <a:t>, Produse de brutărie și patiserie.</a:t>
            </a:r>
          </a:p>
          <a:p>
            <a:pPr marL="342797" indent="-342797" algn="just">
              <a:buFont typeface="Wingdings" pitchFamily="2" charset="2"/>
              <a:buChar char="v"/>
            </a:pPr>
            <a:r>
              <a:rPr lang="ro-RO" sz="2199" dirty="0" smtClean="0">
                <a:solidFill>
                  <a:srgbClr val="00B0F0"/>
                </a:solidFill>
              </a:rPr>
              <a:t>Balanța </a:t>
            </a:r>
            <a:r>
              <a:rPr lang="ro-RO" sz="2199" dirty="0">
                <a:solidFill>
                  <a:srgbClr val="00B0F0"/>
                </a:solidFill>
              </a:rPr>
              <a:t>comercială </a:t>
            </a:r>
            <a:r>
              <a:rPr lang="ro-RO" sz="2199" dirty="0"/>
              <a:t>este pozitivă și are o valoare de </a:t>
            </a:r>
            <a:r>
              <a:rPr lang="en-US" sz="2199" dirty="0" smtClean="0"/>
              <a:t>3</a:t>
            </a:r>
            <a:r>
              <a:rPr lang="ro-RO" sz="2199" dirty="0" smtClean="0"/>
              <a:t>46,1mil</a:t>
            </a:r>
            <a:r>
              <a:rPr lang="ro-RO" sz="2199" dirty="0"/>
              <a:t>. USD, </a:t>
            </a:r>
            <a:r>
              <a:rPr lang="ro-RO" sz="2199" dirty="0" err="1"/>
              <a:t>înregistrînd</a:t>
            </a:r>
            <a:r>
              <a:rPr lang="ro-RO" sz="2199" dirty="0"/>
              <a:t> un sold pozitiv. </a:t>
            </a:r>
            <a:r>
              <a:rPr lang="ro-RO" sz="2199" dirty="0" smtClean="0"/>
              <a:t>Excedentul comercial este cu 49,4% (sau în echivalent valoric 114,4 mil. USD )mai mare comparativ cu anul precedent.</a:t>
            </a:r>
            <a:endParaRPr lang="ro-RO" sz="2199" dirty="0"/>
          </a:p>
          <a:p>
            <a:pPr marL="342797" indent="-342797" algn="just">
              <a:buFont typeface="Wingdings" pitchFamily="2" charset="2"/>
              <a:buChar char="v"/>
            </a:pPr>
            <a:r>
              <a:rPr lang="ro-RO" sz="2199" dirty="0"/>
              <a:t>În perioada analizată, </a:t>
            </a:r>
            <a:r>
              <a:rPr lang="ro-RO" sz="2199" dirty="0">
                <a:solidFill>
                  <a:srgbClr val="00B0F0"/>
                </a:solidFill>
              </a:rPr>
              <a:t>ponderea exporturilor </a:t>
            </a:r>
            <a:r>
              <a:rPr lang="ro-RO" sz="2199" dirty="0"/>
              <a:t>de produse agroalimentare în total export reprezintă </a:t>
            </a:r>
            <a:r>
              <a:rPr lang="ro-RO" sz="2199" dirty="0">
                <a:solidFill>
                  <a:srgbClr val="00B0F0"/>
                </a:solidFill>
              </a:rPr>
              <a:t>4</a:t>
            </a:r>
            <a:r>
              <a:rPr lang="en-US" sz="2199" dirty="0">
                <a:solidFill>
                  <a:srgbClr val="00B0F0"/>
                </a:solidFill>
              </a:rPr>
              <a:t>5,</a:t>
            </a:r>
            <a:r>
              <a:rPr lang="ro-RO" sz="2199" dirty="0">
                <a:solidFill>
                  <a:srgbClr val="00B0F0"/>
                </a:solidFill>
              </a:rPr>
              <a:t>5%, </a:t>
            </a:r>
            <a:r>
              <a:rPr lang="ro-RO" sz="2199" dirty="0" smtClean="0"/>
              <a:t>fiind cu 3,7 puncte procentuale mai mare comparativ cu anul 2013. ponderea importurilor de produse agroalimentare a scăzut de la 14,3% în 2013 la 13,5% în anul 2014.</a:t>
            </a:r>
          </a:p>
          <a:p>
            <a:pPr marL="342797" indent="-342797" algn="just">
              <a:buFont typeface="Wingdings" pitchFamily="2" charset="2"/>
              <a:buChar char="v"/>
            </a:pPr>
            <a:endParaRPr lang="en-US" sz="2199" dirty="0" smtClean="0"/>
          </a:p>
          <a:p>
            <a:pPr marL="342797" indent="-342797" algn="just">
              <a:buFont typeface="Wingdings" pitchFamily="2" charset="2"/>
              <a:buChar char="v"/>
            </a:pPr>
            <a:endParaRPr lang="ro-RO" sz="2199" dirty="0"/>
          </a:p>
        </p:txBody>
      </p:sp>
    </p:spTree>
    <p:extLst>
      <p:ext uri="{BB962C8B-B14F-4D97-AF65-F5344CB8AC3E}">
        <p14:creationId xmlns="" xmlns:p14="http://schemas.microsoft.com/office/powerpoint/2010/main" val="107038405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1804" y="692696"/>
            <a:ext cx="10801200" cy="661979"/>
          </a:xfrm>
        </p:spPr>
        <p:txBody>
          <a:bodyPr>
            <a:normAutofit/>
          </a:bodyPr>
          <a:lstStyle/>
          <a:p>
            <a:r>
              <a:rPr lang="ro-RO" sz="3599" b="1" dirty="0" smtClean="0">
                <a:solidFill>
                  <a:schemeClr val="accent1">
                    <a:lumMod val="75000"/>
                  </a:schemeClr>
                </a:solidFill>
              </a:rPr>
              <a:t>Structura comerțului pe categorii de mărfuri</a:t>
            </a:r>
            <a:endParaRPr lang="ro-RO" sz="3599" b="1" dirty="0">
              <a:solidFill>
                <a:schemeClr val="accent1">
                  <a:lumMod val="75000"/>
                </a:schemeClr>
              </a:solidFill>
            </a:endParaRPr>
          </a:p>
        </p:txBody>
      </p:sp>
      <p:graphicFrame>
        <p:nvGraphicFramePr>
          <p:cNvPr id="5" name="Tabel 4"/>
          <p:cNvGraphicFramePr>
            <a:graphicFrameLocks noGrp="1"/>
          </p:cNvGraphicFramePr>
          <p:nvPr>
            <p:extLst>
              <p:ext uri="{D42A27DB-BD31-4B8C-83A1-F6EECF244321}">
                <p14:modId xmlns="" xmlns:p14="http://schemas.microsoft.com/office/powerpoint/2010/main" val="748950604"/>
              </p:ext>
            </p:extLst>
          </p:nvPr>
        </p:nvGraphicFramePr>
        <p:xfrm>
          <a:off x="405780" y="1484784"/>
          <a:ext cx="10657183" cy="4340660"/>
        </p:xfrm>
        <a:graphic>
          <a:graphicData uri="http://schemas.openxmlformats.org/drawingml/2006/table">
            <a:tbl>
              <a:tblPr>
                <a:tableStyleId>{3C2FFA5D-87B4-456A-9821-1D502468CF0F}</a:tableStyleId>
              </a:tblPr>
              <a:tblGrid>
                <a:gridCol w="4911726"/>
                <a:gridCol w="1637515"/>
                <a:gridCol w="1439736"/>
                <a:gridCol w="1384964"/>
                <a:gridCol w="1283242"/>
              </a:tblGrid>
              <a:tr h="0">
                <a:tc>
                  <a:txBody>
                    <a:bodyPr/>
                    <a:lstStyle/>
                    <a:p>
                      <a:pPr algn="ctr" fontAlgn="ctr"/>
                      <a:r>
                        <a:rPr lang="ro-RO" sz="2000" b="1" u="none" strike="noStrike" noProof="0" dirty="0" smtClean="0">
                          <a:effectLst/>
                        </a:rPr>
                        <a:t> </a:t>
                      </a:r>
                      <a:endParaRPr lang="ro-RO" sz="2000" b="1" i="0" u="none" strike="noStrike" noProof="0" dirty="0">
                        <a:solidFill>
                          <a:schemeClr val="tx1"/>
                        </a:solidFill>
                        <a:effectLst/>
                        <a:latin typeface="Times New Roman"/>
                      </a:endParaRPr>
                    </a:p>
                  </a:txBody>
                  <a:tcPr marL="9523" marR="9523" marT="9523" marB="0" anchor="ctr"/>
                </a:tc>
                <a:tc gridSpan="2">
                  <a:txBody>
                    <a:bodyPr/>
                    <a:lstStyle/>
                    <a:p>
                      <a:pPr algn="ctr" fontAlgn="ctr"/>
                      <a:r>
                        <a:rPr kumimoji="0" lang="en-US" sz="2000" b="1" u="none" strike="noStrike" kern="1200" dirty="0" smtClean="0">
                          <a:effectLst/>
                        </a:rPr>
                        <a:t>2013</a:t>
                      </a:r>
                      <a:endParaRPr kumimoji="0" lang="en-US" sz="2000" b="1" u="none" strike="noStrike" kern="1200" dirty="0">
                        <a:solidFill>
                          <a:schemeClr val="tx1"/>
                        </a:solidFill>
                        <a:effectLst/>
                        <a:latin typeface="+mn-lt"/>
                        <a:ea typeface="+mn-ea"/>
                        <a:cs typeface="+mn-cs"/>
                      </a:endParaRPr>
                    </a:p>
                  </a:txBody>
                  <a:tcPr marL="9523" marR="9523" marT="9523" marB="0" anchor="ctr"/>
                </a:tc>
                <a:tc hMerge="1">
                  <a:txBody>
                    <a:bodyPr/>
                    <a:lstStyle/>
                    <a:p>
                      <a:endParaRPr lang="ru-RU"/>
                    </a:p>
                  </a:txBody>
                  <a:tcPr/>
                </a:tc>
                <a:tc gridSpan="2">
                  <a:txBody>
                    <a:bodyPr/>
                    <a:lstStyle/>
                    <a:p>
                      <a:pPr algn="ctr" fontAlgn="ctr"/>
                      <a:r>
                        <a:rPr kumimoji="0" lang="en-US" sz="2000" b="1" u="none" strike="noStrike" kern="1200" dirty="0" smtClean="0">
                          <a:effectLst/>
                        </a:rPr>
                        <a:t>2014</a:t>
                      </a:r>
                      <a:endParaRPr kumimoji="0" lang="en-US" sz="2000" b="1" u="none" strike="noStrike" kern="1200" dirty="0">
                        <a:solidFill>
                          <a:schemeClr val="tx1"/>
                        </a:solidFill>
                        <a:effectLst/>
                        <a:latin typeface="+mn-lt"/>
                        <a:ea typeface="+mn-ea"/>
                        <a:cs typeface="+mn-cs"/>
                      </a:endParaRPr>
                    </a:p>
                  </a:txBody>
                  <a:tcPr marL="9523" marR="9523" marT="9523" marB="0" anchor="ctr"/>
                </a:tc>
                <a:tc hMerge="1">
                  <a:txBody>
                    <a:bodyPr/>
                    <a:lstStyle/>
                    <a:p>
                      <a:endParaRPr lang="ru-RU"/>
                    </a:p>
                  </a:txBody>
                  <a:tcPr/>
                </a:tc>
              </a:tr>
              <a:tr h="500940">
                <a:tc>
                  <a:txBody>
                    <a:bodyPr/>
                    <a:lstStyle/>
                    <a:p>
                      <a:pPr algn="ctr" fontAlgn="ctr"/>
                      <a:r>
                        <a:rPr lang="ro-RO" sz="2000" b="1" u="none" strike="noStrike" noProof="0" dirty="0" smtClean="0">
                          <a:solidFill>
                            <a:schemeClr val="accent2">
                              <a:lumMod val="60000"/>
                              <a:lumOff val="40000"/>
                            </a:schemeClr>
                          </a:solidFill>
                          <a:effectLst/>
                        </a:rPr>
                        <a:t>Categorii de produs</a:t>
                      </a:r>
                      <a:endParaRPr lang="ro-RO" sz="2000" b="1" i="0" u="none" strike="noStrike" noProof="0" dirty="0">
                        <a:solidFill>
                          <a:schemeClr val="accent2">
                            <a:lumMod val="60000"/>
                            <a:lumOff val="40000"/>
                          </a:schemeClr>
                        </a:solidFill>
                        <a:effectLst/>
                        <a:latin typeface="Times New Roman"/>
                      </a:endParaRPr>
                    </a:p>
                  </a:txBody>
                  <a:tcPr marL="9523" marR="9523" marT="9523" marB="0" anchor="ctr"/>
                </a:tc>
                <a:tc>
                  <a:txBody>
                    <a:bodyPr/>
                    <a:lstStyle/>
                    <a:p>
                      <a:pPr algn="ctr" fontAlgn="ctr"/>
                      <a:r>
                        <a:rPr kumimoji="0" lang="en-US" sz="2000" b="1" u="none" strike="noStrike" kern="1200" dirty="0">
                          <a:solidFill>
                            <a:schemeClr val="accent2">
                              <a:lumMod val="60000"/>
                              <a:lumOff val="40000"/>
                            </a:schemeClr>
                          </a:solidFill>
                          <a:effectLst/>
                        </a:rPr>
                        <a:t>Export</a:t>
                      </a:r>
                      <a:endParaRPr kumimoji="0" lang="en-US" sz="2000" b="1" u="none" strike="noStrike" kern="1200" dirty="0">
                        <a:solidFill>
                          <a:schemeClr val="accent2">
                            <a:lumMod val="60000"/>
                            <a:lumOff val="40000"/>
                          </a:schemeClr>
                        </a:solidFill>
                        <a:effectLst/>
                        <a:latin typeface="+mn-lt"/>
                        <a:ea typeface="+mn-ea"/>
                        <a:cs typeface="+mn-cs"/>
                      </a:endParaRPr>
                    </a:p>
                  </a:txBody>
                  <a:tcPr marL="9523" marR="9523" marT="9523" marB="0" anchor="ctr"/>
                </a:tc>
                <a:tc>
                  <a:txBody>
                    <a:bodyPr/>
                    <a:lstStyle/>
                    <a:p>
                      <a:pPr algn="ctr" fontAlgn="ctr"/>
                      <a:r>
                        <a:rPr kumimoji="0" lang="en-US" sz="2000" b="1" u="none" strike="noStrike" kern="1200" dirty="0">
                          <a:solidFill>
                            <a:schemeClr val="accent2">
                              <a:lumMod val="60000"/>
                              <a:lumOff val="40000"/>
                            </a:schemeClr>
                          </a:solidFill>
                          <a:effectLst/>
                        </a:rPr>
                        <a:t>Import</a:t>
                      </a:r>
                      <a:endParaRPr kumimoji="0" lang="en-US" sz="2000" b="1" u="none" strike="noStrike" kern="1200" dirty="0">
                        <a:solidFill>
                          <a:schemeClr val="accent2">
                            <a:lumMod val="60000"/>
                            <a:lumOff val="40000"/>
                          </a:schemeClr>
                        </a:solidFill>
                        <a:effectLst/>
                        <a:latin typeface="+mn-lt"/>
                        <a:ea typeface="+mn-ea"/>
                        <a:cs typeface="+mn-cs"/>
                      </a:endParaRPr>
                    </a:p>
                  </a:txBody>
                  <a:tcPr marL="9523" marR="9523" marT="9523" marB="0" anchor="ctr"/>
                </a:tc>
                <a:tc>
                  <a:txBody>
                    <a:bodyPr/>
                    <a:lstStyle/>
                    <a:p>
                      <a:pPr algn="ctr" fontAlgn="ctr"/>
                      <a:r>
                        <a:rPr kumimoji="0" lang="en-US" sz="2000" b="1" u="none" strike="noStrike" kern="1200" dirty="0">
                          <a:solidFill>
                            <a:schemeClr val="accent2">
                              <a:lumMod val="60000"/>
                              <a:lumOff val="40000"/>
                            </a:schemeClr>
                          </a:solidFill>
                          <a:effectLst/>
                        </a:rPr>
                        <a:t>Export</a:t>
                      </a:r>
                      <a:endParaRPr kumimoji="0" lang="en-US" sz="2000" b="1" u="none" strike="noStrike" kern="1200" dirty="0">
                        <a:solidFill>
                          <a:schemeClr val="accent2">
                            <a:lumMod val="60000"/>
                            <a:lumOff val="40000"/>
                          </a:schemeClr>
                        </a:solidFill>
                        <a:effectLst/>
                        <a:latin typeface="+mn-lt"/>
                        <a:ea typeface="+mn-ea"/>
                        <a:cs typeface="+mn-cs"/>
                      </a:endParaRPr>
                    </a:p>
                  </a:txBody>
                  <a:tcPr marL="9523" marR="9523" marT="9523" marB="0" anchor="ctr"/>
                </a:tc>
                <a:tc>
                  <a:txBody>
                    <a:bodyPr/>
                    <a:lstStyle/>
                    <a:p>
                      <a:pPr algn="ctr" fontAlgn="ctr"/>
                      <a:r>
                        <a:rPr kumimoji="0" lang="en-US" sz="2000" b="1" u="none" strike="noStrike" kern="1200" dirty="0">
                          <a:solidFill>
                            <a:schemeClr val="accent2">
                              <a:lumMod val="60000"/>
                              <a:lumOff val="40000"/>
                            </a:schemeClr>
                          </a:solidFill>
                          <a:effectLst/>
                        </a:rPr>
                        <a:t>Import</a:t>
                      </a:r>
                      <a:endParaRPr kumimoji="0" lang="en-US" sz="2000" b="1" u="none" strike="noStrike" kern="1200" dirty="0">
                        <a:solidFill>
                          <a:schemeClr val="accent2">
                            <a:lumMod val="60000"/>
                            <a:lumOff val="40000"/>
                          </a:schemeClr>
                        </a:solidFill>
                        <a:effectLst/>
                        <a:latin typeface="+mn-lt"/>
                        <a:ea typeface="+mn-ea"/>
                        <a:cs typeface="+mn-cs"/>
                      </a:endParaRPr>
                    </a:p>
                  </a:txBody>
                  <a:tcPr marL="9523" marR="9523" marT="9523" marB="0" anchor="ctr"/>
                </a:tc>
              </a:tr>
              <a:tr h="381491">
                <a:tc>
                  <a:txBody>
                    <a:bodyPr/>
                    <a:lstStyle/>
                    <a:p>
                      <a:pPr algn="ctr" fontAlgn="ctr"/>
                      <a:r>
                        <a:rPr kumimoji="0" lang="ro-RO" sz="2000" u="none" strike="noStrike" kern="1200" noProof="0" dirty="0" smtClean="0">
                          <a:effectLst/>
                        </a:rPr>
                        <a:t>I. Produse de origine animală </a:t>
                      </a:r>
                      <a:endParaRPr kumimoji="0" lang="ro-RO" sz="2000" u="none" strike="noStrike" kern="1200" noProof="0" dirty="0">
                        <a:solidFill>
                          <a:schemeClr val="tx1"/>
                        </a:solidFill>
                        <a:effectLst/>
                        <a:latin typeface="+mn-lt"/>
                        <a:ea typeface="+mn-ea"/>
                        <a:cs typeface="+mn-cs"/>
                      </a:endParaRPr>
                    </a:p>
                  </a:txBody>
                  <a:tcPr marL="9523" marR="9523" marT="9523" marB="0" anchor="ctr"/>
                </a:tc>
                <a:tc>
                  <a:txBody>
                    <a:bodyPr/>
                    <a:lstStyle/>
                    <a:p>
                      <a:pPr algn="ctr" fontAlgn="b"/>
                      <a:r>
                        <a:rPr kumimoji="0" lang="en-US" sz="2000" u="none" strike="noStrike" kern="1200" dirty="0">
                          <a:effectLst/>
                        </a:rPr>
                        <a:t>37,2</a:t>
                      </a:r>
                      <a:endParaRPr kumimoji="0" lang="en-US" sz="2000" u="none" strike="noStrike" kern="1200" dirty="0">
                        <a:solidFill>
                          <a:schemeClr val="tx1"/>
                        </a:solidFill>
                        <a:effectLst/>
                        <a:latin typeface="+mn-lt"/>
                        <a:ea typeface="+mn-ea"/>
                        <a:cs typeface="+mn-cs"/>
                      </a:endParaRPr>
                    </a:p>
                  </a:txBody>
                  <a:tcPr marL="9525" marR="9525" marT="9525" marB="0" anchor="ctr"/>
                </a:tc>
                <a:tc>
                  <a:txBody>
                    <a:bodyPr/>
                    <a:lstStyle/>
                    <a:p>
                      <a:pPr algn="ctr" fontAlgn="b"/>
                      <a:r>
                        <a:rPr kumimoji="0" lang="en-US" sz="2000" u="none" strike="noStrike" kern="1200" dirty="0">
                          <a:effectLst/>
                        </a:rPr>
                        <a:t>146,8</a:t>
                      </a:r>
                      <a:endParaRPr kumimoji="0" lang="en-US" sz="2000" u="none" strike="noStrike" kern="1200" dirty="0">
                        <a:solidFill>
                          <a:schemeClr val="tx1"/>
                        </a:solidFill>
                        <a:effectLst/>
                        <a:latin typeface="+mn-lt"/>
                        <a:ea typeface="+mn-ea"/>
                        <a:cs typeface="+mn-cs"/>
                      </a:endParaRPr>
                    </a:p>
                  </a:txBody>
                  <a:tcPr marL="9525" marR="9525" marT="9525" marB="0" anchor="ctr"/>
                </a:tc>
                <a:tc>
                  <a:txBody>
                    <a:bodyPr/>
                    <a:lstStyle/>
                    <a:p>
                      <a:pPr algn="ctr" fontAlgn="b"/>
                      <a:r>
                        <a:rPr kumimoji="0" lang="en-US" sz="2000" u="none" strike="noStrike" kern="1200" dirty="0">
                          <a:effectLst/>
                        </a:rPr>
                        <a:t>59,7</a:t>
                      </a:r>
                      <a:endParaRPr kumimoji="0" lang="en-US" sz="2000" u="none" strike="noStrike" kern="1200" dirty="0">
                        <a:solidFill>
                          <a:schemeClr val="tx1"/>
                        </a:solidFill>
                        <a:effectLst/>
                        <a:latin typeface="+mn-lt"/>
                        <a:ea typeface="+mn-ea"/>
                        <a:cs typeface="+mn-cs"/>
                      </a:endParaRPr>
                    </a:p>
                  </a:txBody>
                  <a:tcPr marL="9525" marR="9525" marT="9525" marB="0" anchor="ctr"/>
                </a:tc>
                <a:tc>
                  <a:txBody>
                    <a:bodyPr/>
                    <a:lstStyle/>
                    <a:p>
                      <a:pPr algn="ctr" fontAlgn="b"/>
                      <a:r>
                        <a:rPr kumimoji="0" lang="en-US" sz="2000" u="none" strike="noStrike" kern="1200">
                          <a:effectLst/>
                        </a:rPr>
                        <a:t>158,8</a:t>
                      </a:r>
                      <a:endParaRPr kumimoji="0" lang="en-US" sz="2000" u="none" strike="noStrike" kern="1200">
                        <a:solidFill>
                          <a:schemeClr val="tx1"/>
                        </a:solidFill>
                        <a:effectLst/>
                        <a:latin typeface="+mn-lt"/>
                        <a:ea typeface="+mn-ea"/>
                        <a:cs typeface="+mn-cs"/>
                      </a:endParaRPr>
                    </a:p>
                  </a:txBody>
                  <a:tcPr marL="9525" marR="9525" marT="9525" marB="0" anchor="ctr"/>
                </a:tc>
              </a:tr>
              <a:tr h="500940">
                <a:tc>
                  <a:txBody>
                    <a:bodyPr/>
                    <a:lstStyle/>
                    <a:p>
                      <a:pPr algn="ctr" fontAlgn="ctr"/>
                      <a:r>
                        <a:rPr kumimoji="0" lang="ro-RO" sz="2000" u="none" strike="noStrike" kern="1200" noProof="0" dirty="0" smtClean="0">
                          <a:effectLst/>
                        </a:rPr>
                        <a:t>II.</a:t>
                      </a:r>
                      <a:r>
                        <a:rPr kumimoji="0" lang="en-US" sz="2000" u="none" strike="noStrike" kern="1200" noProof="0" dirty="0" smtClean="0">
                          <a:effectLst/>
                        </a:rPr>
                        <a:t> </a:t>
                      </a:r>
                      <a:r>
                        <a:rPr kumimoji="0" lang="ro-RO" sz="2000" u="none" strike="noStrike" kern="1200" noProof="0" dirty="0" smtClean="0">
                          <a:effectLst/>
                        </a:rPr>
                        <a:t>Produse de origine vegetală</a:t>
                      </a:r>
                      <a:endParaRPr kumimoji="0" lang="ro-RO" sz="2000" u="none" strike="noStrike" kern="1200" noProof="0" dirty="0">
                        <a:solidFill>
                          <a:schemeClr val="tx1"/>
                        </a:solidFill>
                        <a:effectLst/>
                        <a:latin typeface="+mn-lt"/>
                        <a:ea typeface="+mn-ea"/>
                        <a:cs typeface="+mn-cs"/>
                      </a:endParaRPr>
                    </a:p>
                  </a:txBody>
                  <a:tcPr marL="9523" marR="9523" marT="9523" marB="0" anchor="ctr"/>
                </a:tc>
                <a:tc>
                  <a:txBody>
                    <a:bodyPr/>
                    <a:lstStyle/>
                    <a:p>
                      <a:pPr algn="ctr" fontAlgn="b"/>
                      <a:r>
                        <a:rPr kumimoji="0" lang="en-US" sz="2000" u="none" strike="noStrike" kern="1200">
                          <a:effectLst/>
                        </a:rPr>
                        <a:t>507,0</a:t>
                      </a:r>
                      <a:endParaRPr kumimoji="0" lang="en-US" sz="2000" u="none" strike="noStrike" kern="1200">
                        <a:solidFill>
                          <a:schemeClr val="tx1"/>
                        </a:solidFill>
                        <a:effectLst/>
                        <a:latin typeface="+mn-lt"/>
                        <a:ea typeface="+mn-ea"/>
                        <a:cs typeface="+mn-cs"/>
                      </a:endParaRPr>
                    </a:p>
                  </a:txBody>
                  <a:tcPr marL="9525" marR="9525" marT="9525" marB="0" anchor="ctr"/>
                </a:tc>
                <a:tc>
                  <a:txBody>
                    <a:bodyPr/>
                    <a:lstStyle/>
                    <a:p>
                      <a:pPr algn="ctr" fontAlgn="b"/>
                      <a:r>
                        <a:rPr kumimoji="0" lang="en-US" sz="2000" u="none" strike="noStrike" kern="1200" dirty="0">
                          <a:effectLst/>
                        </a:rPr>
                        <a:t>203,5</a:t>
                      </a:r>
                      <a:endParaRPr kumimoji="0" lang="en-US" sz="2000" u="none" strike="noStrike" kern="1200" dirty="0">
                        <a:solidFill>
                          <a:schemeClr val="tx1"/>
                        </a:solidFill>
                        <a:effectLst/>
                        <a:latin typeface="+mn-lt"/>
                        <a:ea typeface="+mn-ea"/>
                        <a:cs typeface="+mn-cs"/>
                      </a:endParaRPr>
                    </a:p>
                  </a:txBody>
                  <a:tcPr marL="9525" marR="9525" marT="9525" marB="0" anchor="ctr"/>
                </a:tc>
                <a:tc>
                  <a:txBody>
                    <a:bodyPr/>
                    <a:lstStyle/>
                    <a:p>
                      <a:pPr algn="ctr" fontAlgn="b"/>
                      <a:r>
                        <a:rPr kumimoji="0" lang="en-US" sz="2000" u="none" strike="noStrike" kern="1200" dirty="0">
                          <a:effectLst/>
                        </a:rPr>
                        <a:t>549,7</a:t>
                      </a:r>
                      <a:endParaRPr kumimoji="0" lang="en-US" sz="2000" u="none" strike="noStrike" kern="1200" dirty="0">
                        <a:solidFill>
                          <a:schemeClr val="tx1"/>
                        </a:solidFill>
                        <a:effectLst/>
                        <a:latin typeface="+mn-lt"/>
                        <a:ea typeface="+mn-ea"/>
                        <a:cs typeface="+mn-cs"/>
                      </a:endParaRPr>
                    </a:p>
                  </a:txBody>
                  <a:tcPr marL="9525" marR="9525" marT="9525" marB="0" anchor="ctr"/>
                </a:tc>
                <a:tc>
                  <a:txBody>
                    <a:bodyPr/>
                    <a:lstStyle/>
                    <a:p>
                      <a:pPr algn="ctr" fontAlgn="b"/>
                      <a:r>
                        <a:rPr kumimoji="0" lang="en-US" sz="2000" u="none" strike="noStrike" kern="1200">
                          <a:effectLst/>
                        </a:rPr>
                        <a:t>195,4</a:t>
                      </a:r>
                      <a:endParaRPr kumimoji="0" lang="en-US" sz="2000" u="none" strike="noStrike" kern="1200">
                        <a:solidFill>
                          <a:schemeClr val="tx1"/>
                        </a:solidFill>
                        <a:effectLst/>
                        <a:latin typeface="+mn-lt"/>
                        <a:ea typeface="+mn-ea"/>
                        <a:cs typeface="+mn-cs"/>
                      </a:endParaRPr>
                    </a:p>
                  </a:txBody>
                  <a:tcPr marL="9525" marR="9525" marT="9525" marB="0" anchor="ctr"/>
                </a:tc>
              </a:tr>
              <a:tr h="500940">
                <a:tc>
                  <a:txBody>
                    <a:bodyPr/>
                    <a:lstStyle/>
                    <a:p>
                      <a:pPr algn="ctr" fontAlgn="ctr"/>
                      <a:r>
                        <a:rPr kumimoji="0" lang="ro-RO" sz="2000" u="none" strike="noStrike" kern="1200" noProof="0" dirty="0" smtClean="0">
                          <a:effectLst/>
                        </a:rPr>
                        <a:t>III. Produse procesate </a:t>
                      </a:r>
                      <a:endParaRPr kumimoji="0" lang="ro-RO" sz="2000" u="none" strike="noStrike" kern="1200" noProof="0" dirty="0">
                        <a:solidFill>
                          <a:schemeClr val="tx1"/>
                        </a:solidFill>
                        <a:effectLst/>
                        <a:latin typeface="+mn-lt"/>
                        <a:ea typeface="+mn-ea"/>
                        <a:cs typeface="+mn-cs"/>
                      </a:endParaRPr>
                    </a:p>
                  </a:txBody>
                  <a:tcPr marL="9523" marR="9523" marT="9523" marB="0" anchor="ctr"/>
                </a:tc>
                <a:tc>
                  <a:txBody>
                    <a:bodyPr/>
                    <a:lstStyle/>
                    <a:p>
                      <a:pPr algn="ctr" fontAlgn="b"/>
                      <a:r>
                        <a:rPr kumimoji="0" lang="en-US" sz="2000" u="none" strike="noStrike" kern="1200">
                          <a:effectLst/>
                        </a:rPr>
                        <a:t>183,8</a:t>
                      </a:r>
                      <a:endParaRPr kumimoji="0" lang="en-US" sz="2000" u="none" strike="noStrike" kern="1200">
                        <a:solidFill>
                          <a:schemeClr val="tx1"/>
                        </a:solidFill>
                        <a:effectLst/>
                        <a:latin typeface="+mn-lt"/>
                        <a:ea typeface="+mn-ea"/>
                        <a:cs typeface="+mn-cs"/>
                      </a:endParaRPr>
                    </a:p>
                  </a:txBody>
                  <a:tcPr marL="9525" marR="9525" marT="9525" marB="0" anchor="ctr"/>
                </a:tc>
                <a:tc>
                  <a:txBody>
                    <a:bodyPr/>
                    <a:lstStyle/>
                    <a:p>
                      <a:pPr algn="ctr" fontAlgn="b"/>
                      <a:r>
                        <a:rPr kumimoji="0" lang="en-US" sz="2000" u="none" strike="noStrike" kern="1200" dirty="0">
                          <a:effectLst/>
                        </a:rPr>
                        <a:t>256,9</a:t>
                      </a:r>
                      <a:endParaRPr kumimoji="0" lang="en-US" sz="2000" u="none" strike="noStrike" kern="1200" dirty="0">
                        <a:solidFill>
                          <a:schemeClr val="tx1"/>
                        </a:solidFill>
                        <a:effectLst/>
                        <a:latin typeface="+mn-lt"/>
                        <a:ea typeface="+mn-ea"/>
                        <a:cs typeface="+mn-cs"/>
                      </a:endParaRPr>
                    </a:p>
                  </a:txBody>
                  <a:tcPr marL="9525" marR="9525" marT="9525" marB="0" anchor="ctr"/>
                </a:tc>
                <a:tc>
                  <a:txBody>
                    <a:bodyPr/>
                    <a:lstStyle/>
                    <a:p>
                      <a:pPr algn="ctr" fontAlgn="b"/>
                      <a:r>
                        <a:rPr kumimoji="0" lang="en-US" sz="2000" u="none" strike="noStrike" kern="1200" dirty="0">
                          <a:effectLst/>
                        </a:rPr>
                        <a:t>224,4</a:t>
                      </a:r>
                      <a:endParaRPr kumimoji="0" lang="en-US" sz="2000" u="none" strike="noStrike" kern="1200" dirty="0">
                        <a:solidFill>
                          <a:schemeClr val="tx1"/>
                        </a:solidFill>
                        <a:effectLst/>
                        <a:latin typeface="+mn-lt"/>
                        <a:ea typeface="+mn-ea"/>
                        <a:cs typeface="+mn-cs"/>
                      </a:endParaRPr>
                    </a:p>
                  </a:txBody>
                  <a:tcPr marL="9525" marR="9525" marT="9525" marB="0" anchor="ctr"/>
                </a:tc>
                <a:tc>
                  <a:txBody>
                    <a:bodyPr/>
                    <a:lstStyle/>
                    <a:p>
                      <a:pPr algn="ctr" fontAlgn="b"/>
                      <a:r>
                        <a:rPr kumimoji="0" lang="en-US" sz="2000" u="none" strike="noStrike" kern="1200" dirty="0">
                          <a:effectLst/>
                        </a:rPr>
                        <a:t>217,6</a:t>
                      </a:r>
                      <a:endParaRPr kumimoji="0" lang="en-US" sz="2000" u="none" strike="noStrike" kern="1200" dirty="0">
                        <a:solidFill>
                          <a:schemeClr val="tx1"/>
                        </a:solidFill>
                        <a:effectLst/>
                        <a:latin typeface="+mn-lt"/>
                        <a:ea typeface="+mn-ea"/>
                        <a:cs typeface="+mn-cs"/>
                      </a:endParaRPr>
                    </a:p>
                  </a:txBody>
                  <a:tcPr marL="9525" marR="9525" marT="9525" marB="0" anchor="ctr"/>
                </a:tc>
              </a:tr>
              <a:tr h="742776">
                <a:tc>
                  <a:txBody>
                    <a:bodyPr/>
                    <a:lstStyle/>
                    <a:p>
                      <a:pPr algn="ctr" fontAlgn="ctr"/>
                      <a:r>
                        <a:rPr kumimoji="0" lang="ro-RO" sz="2000" u="none" strike="noStrike" kern="1200" noProof="0" dirty="0" smtClean="0">
                          <a:effectLst/>
                        </a:rPr>
                        <a:t>IV. Băuturi, lichide alcoolice </a:t>
                      </a:r>
                      <a:r>
                        <a:rPr kumimoji="0" lang="ro-RO" sz="2000" u="none" strike="noStrike" kern="1200" noProof="0" dirty="0" err="1" smtClean="0">
                          <a:effectLst/>
                        </a:rPr>
                        <a:t>şi</a:t>
                      </a:r>
                      <a:r>
                        <a:rPr kumimoji="0" lang="ro-RO" sz="2000" u="none" strike="noStrike" kern="1200" noProof="0" dirty="0" smtClean="0">
                          <a:effectLst/>
                        </a:rPr>
                        <a:t> </a:t>
                      </a:r>
                      <a:r>
                        <a:rPr kumimoji="0" lang="ro-RO" sz="2000" u="none" strike="noStrike" kern="1200" noProof="0" dirty="0" err="1" smtClean="0">
                          <a:effectLst/>
                        </a:rPr>
                        <a:t>oţeturi</a:t>
                      </a:r>
                      <a:r>
                        <a:rPr kumimoji="0" lang="ro-RO" sz="2000" u="none" strike="noStrike" kern="1200" noProof="0" dirty="0" smtClean="0">
                          <a:effectLst/>
                        </a:rPr>
                        <a:t> </a:t>
                      </a:r>
                      <a:endParaRPr kumimoji="0" lang="ro-RO" sz="2000" u="none" strike="noStrike" kern="1200" noProof="0" dirty="0">
                        <a:solidFill>
                          <a:schemeClr val="tx1"/>
                        </a:solidFill>
                        <a:effectLst/>
                        <a:latin typeface="+mn-lt"/>
                        <a:ea typeface="+mn-ea"/>
                        <a:cs typeface="+mn-cs"/>
                      </a:endParaRPr>
                    </a:p>
                  </a:txBody>
                  <a:tcPr marL="9523" marR="9523" marT="9523" marB="0" anchor="ctr"/>
                </a:tc>
                <a:tc>
                  <a:txBody>
                    <a:bodyPr/>
                    <a:lstStyle/>
                    <a:p>
                      <a:pPr algn="ctr" fontAlgn="b"/>
                      <a:r>
                        <a:rPr kumimoji="0" lang="en-US" sz="2000" u="none" strike="noStrike" kern="1200" dirty="0">
                          <a:effectLst/>
                        </a:rPr>
                        <a:t>252,3</a:t>
                      </a:r>
                      <a:endParaRPr kumimoji="0" lang="en-US" sz="2000" u="none" strike="noStrike" kern="1200" dirty="0">
                        <a:solidFill>
                          <a:schemeClr val="tx1"/>
                        </a:solidFill>
                        <a:effectLst/>
                        <a:latin typeface="+mn-lt"/>
                        <a:ea typeface="+mn-ea"/>
                        <a:cs typeface="+mn-cs"/>
                      </a:endParaRPr>
                    </a:p>
                  </a:txBody>
                  <a:tcPr marL="9525" marR="9525" marT="9525" marB="0" anchor="ctr"/>
                </a:tc>
                <a:tc>
                  <a:txBody>
                    <a:bodyPr/>
                    <a:lstStyle/>
                    <a:p>
                      <a:pPr algn="ctr" fontAlgn="b"/>
                      <a:r>
                        <a:rPr kumimoji="0" lang="en-US" sz="2000" u="none" strike="noStrike" kern="1200">
                          <a:effectLst/>
                        </a:rPr>
                        <a:t>76,1</a:t>
                      </a:r>
                      <a:endParaRPr kumimoji="0" lang="en-US" sz="2000" u="none" strike="noStrike" kern="1200">
                        <a:solidFill>
                          <a:schemeClr val="tx1"/>
                        </a:solidFill>
                        <a:effectLst/>
                        <a:latin typeface="+mn-lt"/>
                        <a:ea typeface="+mn-ea"/>
                        <a:cs typeface="+mn-cs"/>
                      </a:endParaRPr>
                    </a:p>
                  </a:txBody>
                  <a:tcPr marL="9525" marR="9525" marT="9525" marB="0" anchor="ctr"/>
                </a:tc>
                <a:tc>
                  <a:txBody>
                    <a:bodyPr/>
                    <a:lstStyle/>
                    <a:p>
                      <a:pPr algn="ctr" fontAlgn="b"/>
                      <a:r>
                        <a:rPr kumimoji="0" lang="en-US" sz="2000" u="none" strike="noStrike" kern="1200" dirty="0">
                          <a:effectLst/>
                        </a:rPr>
                        <a:t>193,7</a:t>
                      </a:r>
                      <a:endParaRPr kumimoji="0" lang="en-US" sz="2000" u="none" strike="noStrike" kern="1200" dirty="0">
                        <a:solidFill>
                          <a:schemeClr val="tx1"/>
                        </a:solidFill>
                        <a:effectLst/>
                        <a:latin typeface="+mn-lt"/>
                        <a:ea typeface="+mn-ea"/>
                        <a:cs typeface="+mn-cs"/>
                      </a:endParaRPr>
                    </a:p>
                  </a:txBody>
                  <a:tcPr marL="9525" marR="9525" marT="9525" marB="0" anchor="ctr"/>
                </a:tc>
                <a:tc>
                  <a:txBody>
                    <a:bodyPr/>
                    <a:lstStyle/>
                    <a:p>
                      <a:pPr algn="ctr" fontAlgn="b"/>
                      <a:r>
                        <a:rPr kumimoji="0" lang="en-US" sz="2000" u="none" strike="noStrike" kern="1200" dirty="0">
                          <a:effectLst/>
                        </a:rPr>
                        <a:t>57,8</a:t>
                      </a:r>
                      <a:endParaRPr kumimoji="0" lang="en-US" sz="2000" u="none" strike="noStrike" kern="1200" dirty="0">
                        <a:solidFill>
                          <a:schemeClr val="tx1"/>
                        </a:solidFill>
                        <a:effectLst/>
                        <a:latin typeface="+mn-lt"/>
                        <a:ea typeface="+mn-ea"/>
                        <a:cs typeface="+mn-cs"/>
                      </a:endParaRPr>
                    </a:p>
                  </a:txBody>
                  <a:tcPr marL="9525" marR="9525" marT="9525" marB="0" anchor="ctr"/>
                </a:tc>
              </a:tr>
              <a:tr h="992280">
                <a:tc>
                  <a:txBody>
                    <a:bodyPr/>
                    <a:lstStyle/>
                    <a:p>
                      <a:pPr algn="ctr" fontAlgn="ctr"/>
                      <a:r>
                        <a:rPr kumimoji="0" lang="ro-RO" sz="2000" u="none" strike="noStrike" kern="1200" noProof="0" dirty="0" smtClean="0">
                          <a:effectLst/>
                        </a:rPr>
                        <a:t>V. Tutun </a:t>
                      </a:r>
                      <a:r>
                        <a:rPr kumimoji="0" lang="ro-RO" sz="2000" u="none" strike="noStrike" kern="1200" noProof="0" dirty="0" err="1" smtClean="0">
                          <a:effectLst/>
                        </a:rPr>
                        <a:t>şi</a:t>
                      </a:r>
                      <a:r>
                        <a:rPr kumimoji="0" lang="ro-RO" sz="2000" u="none" strike="noStrike" kern="1200" noProof="0" dirty="0" smtClean="0">
                          <a:effectLst/>
                        </a:rPr>
                        <a:t> articole din tutun, reziduuri </a:t>
                      </a:r>
                      <a:r>
                        <a:rPr kumimoji="0" lang="ro-RO" sz="2000" u="none" strike="noStrike" kern="1200" noProof="0" dirty="0" err="1" smtClean="0">
                          <a:effectLst/>
                        </a:rPr>
                        <a:t>şi</a:t>
                      </a:r>
                      <a:r>
                        <a:rPr kumimoji="0" lang="ro-RO" sz="2000" u="none" strike="noStrike" kern="1200" noProof="0" dirty="0" smtClean="0">
                          <a:effectLst/>
                        </a:rPr>
                        <a:t> </a:t>
                      </a:r>
                      <a:r>
                        <a:rPr kumimoji="0" lang="ro-RO" sz="2000" u="none" strike="noStrike" kern="1200" noProof="0" dirty="0" err="1" smtClean="0">
                          <a:effectLst/>
                        </a:rPr>
                        <a:t>deşeuri</a:t>
                      </a:r>
                      <a:r>
                        <a:rPr kumimoji="0" lang="ro-RO" sz="2000" u="none" strike="noStrike" kern="1200" noProof="0" dirty="0" smtClean="0">
                          <a:effectLst/>
                        </a:rPr>
                        <a:t> </a:t>
                      </a:r>
                      <a:endParaRPr kumimoji="0" lang="ro-RO" sz="2000" u="none" strike="noStrike" kern="1200" noProof="0" dirty="0">
                        <a:solidFill>
                          <a:schemeClr val="tx1"/>
                        </a:solidFill>
                        <a:effectLst/>
                        <a:latin typeface="+mn-lt"/>
                        <a:ea typeface="+mn-ea"/>
                        <a:cs typeface="+mn-cs"/>
                      </a:endParaRPr>
                    </a:p>
                  </a:txBody>
                  <a:tcPr marL="9523" marR="9523" marT="9523" marB="0" anchor="ctr"/>
                </a:tc>
                <a:tc>
                  <a:txBody>
                    <a:bodyPr/>
                    <a:lstStyle/>
                    <a:p>
                      <a:pPr algn="ctr" fontAlgn="b"/>
                      <a:r>
                        <a:rPr kumimoji="0" lang="en-US" sz="2000" u="none" strike="noStrike" kern="1200">
                          <a:effectLst/>
                        </a:rPr>
                        <a:t>35,2</a:t>
                      </a:r>
                      <a:endParaRPr kumimoji="0" lang="en-US" sz="2000" u="none" strike="noStrike" kern="1200">
                        <a:solidFill>
                          <a:schemeClr val="tx1"/>
                        </a:solidFill>
                        <a:effectLst/>
                        <a:latin typeface="+mn-lt"/>
                        <a:ea typeface="+mn-ea"/>
                        <a:cs typeface="+mn-cs"/>
                      </a:endParaRPr>
                    </a:p>
                  </a:txBody>
                  <a:tcPr marL="9525" marR="9525" marT="9525" marB="0" anchor="ctr"/>
                </a:tc>
                <a:tc>
                  <a:txBody>
                    <a:bodyPr/>
                    <a:lstStyle/>
                    <a:p>
                      <a:pPr algn="ctr" fontAlgn="b"/>
                      <a:r>
                        <a:rPr kumimoji="0" lang="en-US" sz="2000" u="none" strike="noStrike" kern="1200">
                          <a:effectLst/>
                        </a:rPr>
                        <a:t>100,5</a:t>
                      </a:r>
                      <a:endParaRPr kumimoji="0" lang="en-US" sz="2000" u="none" strike="noStrike" kern="1200">
                        <a:solidFill>
                          <a:schemeClr val="tx1"/>
                        </a:solidFill>
                        <a:effectLst/>
                        <a:latin typeface="+mn-lt"/>
                        <a:ea typeface="+mn-ea"/>
                        <a:cs typeface="+mn-cs"/>
                      </a:endParaRPr>
                    </a:p>
                  </a:txBody>
                  <a:tcPr marL="9525" marR="9525" marT="9525" marB="0" anchor="ctr"/>
                </a:tc>
                <a:tc>
                  <a:txBody>
                    <a:bodyPr/>
                    <a:lstStyle/>
                    <a:p>
                      <a:pPr algn="ctr" fontAlgn="b"/>
                      <a:r>
                        <a:rPr kumimoji="0" lang="en-US" sz="2000" u="none" strike="noStrike" kern="1200" dirty="0">
                          <a:effectLst/>
                        </a:rPr>
                        <a:t>37,8</a:t>
                      </a:r>
                      <a:endParaRPr kumimoji="0" lang="en-US" sz="2000" u="none" strike="noStrike" kern="1200" dirty="0">
                        <a:solidFill>
                          <a:schemeClr val="tx1"/>
                        </a:solidFill>
                        <a:effectLst/>
                        <a:latin typeface="+mn-lt"/>
                        <a:ea typeface="+mn-ea"/>
                        <a:cs typeface="+mn-cs"/>
                      </a:endParaRPr>
                    </a:p>
                  </a:txBody>
                  <a:tcPr marL="9525" marR="9525" marT="9525" marB="0" anchor="ctr"/>
                </a:tc>
                <a:tc>
                  <a:txBody>
                    <a:bodyPr/>
                    <a:lstStyle/>
                    <a:p>
                      <a:pPr algn="ctr" fontAlgn="b"/>
                      <a:r>
                        <a:rPr kumimoji="0" lang="en-US" sz="2000" u="none" strike="noStrike" kern="1200" dirty="0">
                          <a:effectLst/>
                        </a:rPr>
                        <a:t>89,8</a:t>
                      </a:r>
                      <a:endParaRPr kumimoji="0" lang="en-US" sz="2000" u="none" strike="noStrike" kern="1200" dirty="0">
                        <a:solidFill>
                          <a:schemeClr val="tx1"/>
                        </a:solidFill>
                        <a:effectLst/>
                        <a:latin typeface="+mn-lt"/>
                        <a:ea typeface="+mn-ea"/>
                        <a:cs typeface="+mn-cs"/>
                      </a:endParaRPr>
                    </a:p>
                  </a:txBody>
                  <a:tcPr marL="9525" marR="9525" marT="9525" marB="0" anchor="ctr"/>
                </a:tc>
              </a:tr>
              <a:tr h="406970">
                <a:tc>
                  <a:txBody>
                    <a:bodyPr/>
                    <a:lstStyle/>
                    <a:p>
                      <a:pPr algn="ctr" fontAlgn="ctr"/>
                      <a:r>
                        <a:rPr kumimoji="0" lang="ro-RO" sz="2000" b="1" u="none" strike="noStrike" kern="1200" noProof="0" dirty="0" smtClean="0">
                          <a:solidFill>
                            <a:schemeClr val="accent2">
                              <a:lumMod val="60000"/>
                              <a:lumOff val="40000"/>
                            </a:schemeClr>
                          </a:solidFill>
                          <a:effectLst/>
                        </a:rPr>
                        <a:t>Total</a:t>
                      </a:r>
                      <a:endParaRPr kumimoji="0" lang="ro-RO" sz="2000" b="1" u="none" strike="noStrike" kern="1200" noProof="0" dirty="0">
                        <a:solidFill>
                          <a:schemeClr val="accent2">
                            <a:lumMod val="60000"/>
                            <a:lumOff val="40000"/>
                          </a:schemeClr>
                        </a:solidFill>
                        <a:effectLst/>
                        <a:latin typeface="+mn-lt"/>
                        <a:ea typeface="+mn-ea"/>
                        <a:cs typeface="+mn-cs"/>
                      </a:endParaRPr>
                    </a:p>
                  </a:txBody>
                  <a:tcPr marL="9523" marR="9523" marT="9523" marB="0" anchor="ctr"/>
                </a:tc>
                <a:tc>
                  <a:txBody>
                    <a:bodyPr/>
                    <a:lstStyle/>
                    <a:p>
                      <a:pPr algn="ctr" fontAlgn="b"/>
                      <a:r>
                        <a:rPr kumimoji="0" lang="en-US" sz="2000" b="1" u="none" strike="noStrike" kern="1200" dirty="0">
                          <a:solidFill>
                            <a:schemeClr val="accent2">
                              <a:lumMod val="60000"/>
                              <a:lumOff val="40000"/>
                            </a:schemeClr>
                          </a:solidFill>
                          <a:effectLst/>
                        </a:rPr>
                        <a:t>1015,5</a:t>
                      </a:r>
                      <a:endParaRPr kumimoji="0" lang="en-US" sz="2000" b="1" u="none" strike="noStrike" kern="1200" dirty="0">
                        <a:solidFill>
                          <a:schemeClr val="accent2">
                            <a:lumMod val="60000"/>
                            <a:lumOff val="40000"/>
                          </a:schemeClr>
                        </a:solidFill>
                        <a:effectLst/>
                        <a:latin typeface="+mn-lt"/>
                        <a:ea typeface="+mn-ea"/>
                        <a:cs typeface="+mn-cs"/>
                      </a:endParaRPr>
                    </a:p>
                  </a:txBody>
                  <a:tcPr marL="9525" marR="9525" marT="9525" marB="0" anchor="ctr"/>
                </a:tc>
                <a:tc>
                  <a:txBody>
                    <a:bodyPr/>
                    <a:lstStyle/>
                    <a:p>
                      <a:pPr algn="ctr" fontAlgn="b"/>
                      <a:r>
                        <a:rPr kumimoji="0" lang="en-US" sz="2000" b="1" u="none" strike="noStrike" kern="1200" dirty="0">
                          <a:solidFill>
                            <a:schemeClr val="accent2">
                              <a:lumMod val="60000"/>
                              <a:lumOff val="40000"/>
                            </a:schemeClr>
                          </a:solidFill>
                          <a:effectLst/>
                        </a:rPr>
                        <a:t>783,8</a:t>
                      </a:r>
                      <a:endParaRPr kumimoji="0" lang="en-US" sz="2000" b="1" u="none" strike="noStrike" kern="1200" dirty="0">
                        <a:solidFill>
                          <a:schemeClr val="accent2">
                            <a:lumMod val="60000"/>
                            <a:lumOff val="40000"/>
                          </a:schemeClr>
                        </a:solidFill>
                        <a:effectLst/>
                        <a:latin typeface="+mn-lt"/>
                        <a:ea typeface="+mn-ea"/>
                        <a:cs typeface="+mn-cs"/>
                      </a:endParaRPr>
                    </a:p>
                  </a:txBody>
                  <a:tcPr marL="9525" marR="9525" marT="9525" marB="0" anchor="ctr"/>
                </a:tc>
                <a:tc>
                  <a:txBody>
                    <a:bodyPr/>
                    <a:lstStyle/>
                    <a:p>
                      <a:pPr algn="ctr" fontAlgn="b"/>
                      <a:r>
                        <a:rPr kumimoji="0" lang="en-US" sz="2000" b="1" u="none" strike="noStrike" kern="1200" dirty="0">
                          <a:solidFill>
                            <a:schemeClr val="accent2">
                              <a:lumMod val="60000"/>
                              <a:lumOff val="40000"/>
                            </a:schemeClr>
                          </a:solidFill>
                          <a:effectLst/>
                        </a:rPr>
                        <a:t>1065,4</a:t>
                      </a:r>
                      <a:endParaRPr kumimoji="0" lang="en-US" sz="2000" b="1" u="none" strike="noStrike" kern="1200" dirty="0">
                        <a:solidFill>
                          <a:schemeClr val="accent2">
                            <a:lumMod val="60000"/>
                            <a:lumOff val="40000"/>
                          </a:schemeClr>
                        </a:solidFill>
                        <a:effectLst/>
                        <a:latin typeface="+mn-lt"/>
                        <a:ea typeface="+mn-ea"/>
                        <a:cs typeface="+mn-cs"/>
                      </a:endParaRPr>
                    </a:p>
                  </a:txBody>
                  <a:tcPr marL="9525" marR="9525" marT="9525" marB="0" anchor="ctr"/>
                </a:tc>
                <a:tc>
                  <a:txBody>
                    <a:bodyPr/>
                    <a:lstStyle/>
                    <a:p>
                      <a:pPr algn="ctr" fontAlgn="b"/>
                      <a:r>
                        <a:rPr kumimoji="0" lang="en-US" sz="2000" b="1" u="none" strike="noStrike" kern="1200" dirty="0">
                          <a:solidFill>
                            <a:schemeClr val="accent2">
                              <a:lumMod val="60000"/>
                              <a:lumOff val="40000"/>
                            </a:schemeClr>
                          </a:solidFill>
                          <a:effectLst/>
                        </a:rPr>
                        <a:t>719,3</a:t>
                      </a:r>
                      <a:endParaRPr kumimoji="0" lang="en-US" sz="2000" b="1" u="none" strike="noStrike" kern="1200" dirty="0">
                        <a:solidFill>
                          <a:schemeClr val="accent2">
                            <a:lumMod val="60000"/>
                            <a:lumOff val="40000"/>
                          </a:schemeClr>
                        </a:solidFill>
                        <a:effectLst/>
                        <a:latin typeface="+mn-lt"/>
                        <a:ea typeface="+mn-ea"/>
                        <a:cs typeface="+mn-cs"/>
                      </a:endParaRPr>
                    </a:p>
                  </a:txBody>
                  <a:tcPr marL="9525" marR="9525" marT="9525" marB="0" anchor="ctr"/>
                </a:tc>
              </a:tr>
            </a:tbl>
          </a:graphicData>
        </a:graphic>
      </p:graphicFrame>
    </p:spTree>
    <p:extLst>
      <p:ext uri="{BB962C8B-B14F-4D97-AF65-F5344CB8AC3E}">
        <p14:creationId xmlns="" xmlns:p14="http://schemas.microsoft.com/office/powerpoint/2010/main" val="358169346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1844" y="332656"/>
            <a:ext cx="9143538" cy="695672"/>
          </a:xfrm>
        </p:spPr>
        <p:txBody>
          <a:bodyPr/>
          <a:lstStyle/>
          <a:p>
            <a:r>
              <a:rPr lang="ro-RO" b="1" dirty="0">
                <a:solidFill>
                  <a:schemeClr val="accent2">
                    <a:lumMod val="75000"/>
                  </a:schemeClr>
                </a:solidFill>
              </a:rPr>
              <a:t>Sumar </a:t>
            </a:r>
            <a:r>
              <a:rPr lang="ro-RO" b="1" dirty="0" smtClean="0">
                <a:solidFill>
                  <a:schemeClr val="accent2">
                    <a:lumMod val="75000"/>
                  </a:schemeClr>
                </a:solidFill>
              </a:rPr>
              <a:t>(II</a:t>
            </a:r>
            <a:r>
              <a:rPr lang="ro-RO" b="1" dirty="0">
                <a:solidFill>
                  <a:schemeClr val="accent2">
                    <a:lumMod val="75000"/>
                  </a:schemeClr>
                </a:solidFill>
              </a:rPr>
              <a:t>)</a:t>
            </a:r>
            <a:endParaRPr lang="en-US" dirty="0"/>
          </a:p>
        </p:txBody>
      </p:sp>
      <p:sp>
        <p:nvSpPr>
          <p:cNvPr id="4" name="Content Placeholder 3"/>
          <p:cNvSpPr>
            <a:spLocks noGrp="1"/>
          </p:cNvSpPr>
          <p:nvPr>
            <p:ph idx="1"/>
          </p:nvPr>
        </p:nvSpPr>
        <p:spPr>
          <a:xfrm>
            <a:off x="0" y="1196752"/>
            <a:ext cx="11927060" cy="5112568"/>
          </a:xfrm>
        </p:spPr>
        <p:txBody>
          <a:bodyPr>
            <a:normAutofit fontScale="92500" lnSpcReduction="10000"/>
          </a:bodyPr>
          <a:lstStyle/>
          <a:p>
            <a:r>
              <a:rPr lang="ro-RO" b="1" dirty="0" smtClean="0">
                <a:solidFill>
                  <a:schemeClr val="accent4">
                    <a:lumMod val="60000"/>
                    <a:lumOff val="40000"/>
                  </a:schemeClr>
                </a:solidFill>
              </a:rPr>
              <a:t>Produsele de origine animală</a:t>
            </a:r>
            <a:r>
              <a:rPr lang="ro-RO" dirty="0" smtClean="0">
                <a:solidFill>
                  <a:schemeClr val="accent4">
                    <a:lumMod val="60000"/>
                    <a:lumOff val="40000"/>
                  </a:schemeClr>
                </a:solidFill>
              </a:rPr>
              <a:t> </a:t>
            </a:r>
            <a:r>
              <a:rPr lang="ro-RO" dirty="0" smtClean="0"/>
              <a:t>au fost exportate în valoare de 59,7 mil. USD, </a:t>
            </a:r>
            <a:r>
              <a:rPr lang="ro-RO" dirty="0" err="1" smtClean="0"/>
              <a:t>avînd</a:t>
            </a:r>
            <a:r>
              <a:rPr lang="ro-RO" dirty="0" smtClean="0"/>
              <a:t> o creștere de 60,7% (sau 22,6 mil. USD). Sporirea dată este determinată de majorările la exportul Cărnii de porc (+22,3 mil. USD) și de Miere naturală (+6,4 mil. USD). </a:t>
            </a:r>
          </a:p>
          <a:p>
            <a:r>
              <a:rPr lang="ro-RO" dirty="0" smtClean="0"/>
              <a:t>La import, produsele de origine animală înregistrează o creștere de 8,1% (12,0 mil. USD). Majorări de import sunt la categoriile Animale vii +97,7% (8,5 mil. USD), Carne +19% (carne de porc).</a:t>
            </a:r>
          </a:p>
          <a:p>
            <a:r>
              <a:rPr lang="ro-RO" dirty="0" smtClean="0"/>
              <a:t>Creșterile cele mai semnificative la export au fost înregistrate la categoria </a:t>
            </a:r>
            <a:r>
              <a:rPr lang="ro-RO" b="1" dirty="0" smtClean="0">
                <a:solidFill>
                  <a:schemeClr val="accent4">
                    <a:lumMod val="60000"/>
                    <a:lumOff val="40000"/>
                  </a:schemeClr>
                </a:solidFill>
              </a:rPr>
              <a:t>Produse de origine vegetală</a:t>
            </a:r>
            <a:r>
              <a:rPr lang="ro-RO" dirty="0" smtClean="0">
                <a:solidFill>
                  <a:schemeClr val="accent4">
                    <a:lumMod val="60000"/>
                    <a:lumOff val="40000"/>
                  </a:schemeClr>
                </a:solidFill>
              </a:rPr>
              <a:t>  </a:t>
            </a:r>
            <a:r>
              <a:rPr lang="ro-RO" dirty="0" smtClean="0"/>
              <a:t>+8,4% (+42,7 mil. USD). Principalele produse la care se atestă creșteri sunt: Porumb +192% (+53,9 mil. USD), </a:t>
            </a:r>
            <a:r>
              <a:rPr lang="ro-RO" dirty="0" err="1" smtClean="0"/>
              <a:t>Grîu</a:t>
            </a:r>
            <a:r>
              <a:rPr lang="ro-RO" dirty="0" smtClean="0"/>
              <a:t> +23,4% (+15,4 mil. USD), Nuci +13,2% (+13,2 mil. USD), Semințe de rapiță +31,6% (+6,6 mil. USD), Boabe de soia +136,2% (+10,6 mil. USD). La categoria Fructe se înregistrează scăderi de 4,9%, fiind determinate de embargoul impus de Federația Rusă, și aici principala scădere este la Mere la care exporturile au scăzut cu 47,4% sau 22,8 mil. USD. De asemenea, sunt înregistrate scăderi la exportul de Semințe de floarea-soarelui de 30,5 mil. USD (+22,5%).</a:t>
            </a:r>
          </a:p>
          <a:p>
            <a:r>
              <a:rPr lang="ro-RO" dirty="0" smtClean="0"/>
              <a:t> Importul produselor de origine vegetală este în scădere cu 4% sau 8,1 mil. USD. Diminuări mai importante sunt la Făină de </a:t>
            </a:r>
            <a:r>
              <a:rPr lang="ro-RO" dirty="0" err="1" smtClean="0"/>
              <a:t>grîu</a:t>
            </a:r>
            <a:r>
              <a:rPr lang="ro-RO" dirty="0" smtClean="0"/>
              <a:t> (-4,2 mil. USD), Fructe (citrice, struguri), Legume (cartofi, alte legume).</a:t>
            </a:r>
            <a:endParaRPr lang="en-US" dirty="0"/>
          </a:p>
        </p:txBody>
      </p:sp>
    </p:spTree>
    <p:extLst>
      <p:ext uri="{BB962C8B-B14F-4D97-AF65-F5344CB8AC3E}">
        <p14:creationId xmlns="" xmlns:p14="http://schemas.microsoft.com/office/powerpoint/2010/main" val="195421042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triped Border 16x9">
  <a:themeElements>
    <a:clrScheme name="StripedBorder_16x9">
      <a:dk1>
        <a:srgbClr val="404040"/>
      </a:dk1>
      <a:lt1>
        <a:sysClr val="window" lastClr="FFFFFF"/>
      </a:lt1>
      <a:dk2>
        <a:srgbClr val="000000"/>
      </a:dk2>
      <a:lt2>
        <a:srgbClr val="DDDDDD"/>
      </a:lt2>
      <a:accent1>
        <a:srgbClr val="A6B727"/>
      </a:accent1>
      <a:accent2>
        <a:srgbClr val="DF5327"/>
      </a:accent2>
      <a:accent3>
        <a:srgbClr val="FE9E00"/>
      </a:accent3>
      <a:accent4>
        <a:srgbClr val="418AB3"/>
      </a:accent4>
      <a:accent5>
        <a:srgbClr val="D9D66D"/>
      </a:accent5>
      <a:accent6>
        <a:srgbClr val="838383"/>
      </a:accent6>
      <a:hlink>
        <a:srgbClr val="F59E00"/>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low Edge">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12000"/>
                <a:satMod val="240000"/>
              </a:schemeClr>
              <a:schemeClr val="phClr">
                <a:tint val="98000"/>
              </a:schemeClr>
            </a:duotone>
          </a:blip>
          <a:tile tx="0" ty="0" sx="100000" sy="100000" flip="none" algn="ctr"/>
        </a:blip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28575"/>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defRPr sz="2400"/>
        </a:defPPr>
      </a:lstStyle>
    </a:txDef>
  </a:objectDefaults>
  <a:extraClrSchemeLst/>
</a:theme>
</file>

<file path=ppt/theme/theme2.xml><?xml version="1.0" encoding="utf-8"?>
<a:theme xmlns:a="http://schemas.openxmlformats.org/drawingml/2006/main" name="Office Theme">
  <a:themeElements>
    <a:clrScheme name="StripedBorder_16x9">
      <a:dk1>
        <a:srgbClr val="404040"/>
      </a:dk1>
      <a:lt1>
        <a:sysClr val="window" lastClr="FFFFFF"/>
      </a:lt1>
      <a:dk2>
        <a:srgbClr val="000000"/>
      </a:dk2>
      <a:lt2>
        <a:srgbClr val="DDDDDD"/>
      </a:lt2>
      <a:accent1>
        <a:srgbClr val="A6B727"/>
      </a:accent1>
      <a:accent2>
        <a:srgbClr val="DF5327"/>
      </a:accent2>
      <a:accent3>
        <a:srgbClr val="FE9E00"/>
      </a:accent3>
      <a:accent4>
        <a:srgbClr val="418AB3"/>
      </a:accent4>
      <a:accent5>
        <a:srgbClr val="D9D66D"/>
      </a:accent5>
      <a:accent6>
        <a:srgbClr val="838383"/>
      </a:accent6>
      <a:hlink>
        <a:srgbClr val="F59E00"/>
      </a:hlink>
      <a:folHlink>
        <a:srgbClr val="B2B2B2"/>
      </a:folHlink>
    </a:clrScheme>
    <a:fontScheme name="Euphemia">
      <a:majorFont>
        <a:latin typeface="Euphemia"/>
        <a:ea typeface=""/>
        <a:cs typeface=""/>
      </a:majorFont>
      <a:minorFont>
        <a:latin typeface="Euphemia"/>
        <a:ea typeface=""/>
        <a:cs typeface=""/>
      </a:minorFont>
    </a:fontScheme>
    <a:fmtScheme name="Glow Edge">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StripedBorder_16x9">
      <a:dk1>
        <a:srgbClr val="404040"/>
      </a:dk1>
      <a:lt1>
        <a:sysClr val="window" lastClr="FFFFFF"/>
      </a:lt1>
      <a:dk2>
        <a:srgbClr val="000000"/>
      </a:dk2>
      <a:lt2>
        <a:srgbClr val="DDDDDD"/>
      </a:lt2>
      <a:accent1>
        <a:srgbClr val="A6B727"/>
      </a:accent1>
      <a:accent2>
        <a:srgbClr val="DF5327"/>
      </a:accent2>
      <a:accent3>
        <a:srgbClr val="FE9E00"/>
      </a:accent3>
      <a:accent4>
        <a:srgbClr val="418AB3"/>
      </a:accent4>
      <a:accent5>
        <a:srgbClr val="D9D66D"/>
      </a:accent5>
      <a:accent6>
        <a:srgbClr val="838383"/>
      </a:accent6>
      <a:hlink>
        <a:srgbClr val="F59E00"/>
      </a:hlink>
      <a:folHlink>
        <a:srgbClr val="B2B2B2"/>
      </a:folHlink>
    </a:clrScheme>
    <a:fontScheme name="Euphemia">
      <a:majorFont>
        <a:latin typeface="Euphemia"/>
        <a:ea typeface=""/>
        <a:cs typeface=""/>
      </a:majorFont>
      <a:minorFont>
        <a:latin typeface="Euphemia"/>
        <a:ea typeface=""/>
        <a:cs typeface=""/>
      </a:minorFont>
    </a:fontScheme>
    <a:fmtScheme name="Glow Edge">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71C9EA2-3281-42E8-8199-7076EBA4928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Striped black border presentation (widescreen)</Template>
  <TotalTime>0</TotalTime>
  <Words>2437</Words>
  <Application>Microsoft Office PowerPoint</Application>
  <PresentationFormat>Произвольный</PresentationFormat>
  <Paragraphs>312</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Striped Border 16x9</vt:lpstr>
      <vt:lpstr>Analiza comerțului exterior cu produse agroalimentare în anul 2014  Sinteză în baza datelor anuale prezentate de BNS</vt:lpstr>
      <vt:lpstr>      Factori de bază care au influienţat evoluţia exporturilor din RM </vt:lpstr>
      <vt:lpstr>      Factori de bază care au influienţat evoluţia exporturilor din RM </vt:lpstr>
      <vt:lpstr>      Factori de bază care au influienţat evoluţia exporturilor din RM </vt:lpstr>
      <vt:lpstr>Evoluția comerțului exterior cu produse agroalimentare, în anii 2006-2014</vt:lpstr>
      <vt:lpstr>Comerţul exterior cu produse agroalimentare, mil. USD în 2012-2014</vt:lpstr>
      <vt:lpstr>Sumar (I)</vt:lpstr>
      <vt:lpstr>Structura comerțului pe categorii de mărfuri</vt:lpstr>
      <vt:lpstr>Sumar (II)</vt:lpstr>
      <vt:lpstr>Sumar (III)</vt:lpstr>
      <vt:lpstr>Repartizarea geografică a comerțului</vt:lpstr>
      <vt:lpstr>Structura exporturilor în statele UE</vt:lpstr>
      <vt:lpstr>Valorificarea contingentelor tarifare (Acordul de Asociere RM-UE)</vt:lpstr>
      <vt:lpstr>Structura exporturilor în statele CSI</vt:lpstr>
      <vt:lpstr>Structura exporturilor în Alte state</vt:lpstr>
      <vt:lpstr>Sumar. Exporturile în statele UE</vt:lpstr>
      <vt:lpstr>Sumar. Exporturile în Statele CSI</vt:lpstr>
      <vt:lpstr>Top 15 parteneri la export</vt:lpstr>
      <vt:lpstr>Top 15 parteneri la import</vt:lpstr>
      <vt:lpstr>Top produse care au contribuit la creșterea exportului în 2014</vt:lpstr>
      <vt:lpstr>Principalele Produse Exportate</vt:lpstr>
      <vt:lpstr>Principalele Produse Importate</vt:lpstr>
      <vt:lpstr>Exportul și importul produselor de origine animală</vt:lpstr>
      <vt:lpstr>Comerțul cu produse de origine vegetală</vt:lpstr>
      <vt:lpstr>Comețul cu produse procesate</vt:lpstr>
      <vt:lpstr>Exporturile de băuturi alcoolice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2015-03-03T13:47:04Z</dcterms:created>
  <dcterms:modified xsi:type="dcterms:W3CDTF">2015-06-08T13:32:17Z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TC028010989991</vt:lpwstr>
  </property>
</Properties>
</file>